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notesMasterIdLst>
    <p:notesMasterId r:id="rId40"/>
  </p:notesMasterIdLst>
  <p:handoutMasterIdLst>
    <p:handoutMasterId r:id="rId41"/>
  </p:handoutMasterIdLst>
  <p:sldIdLst>
    <p:sldId id="401" r:id="rId2"/>
    <p:sldId id="475" r:id="rId3"/>
    <p:sldId id="336" r:id="rId4"/>
    <p:sldId id="462" r:id="rId5"/>
    <p:sldId id="361" r:id="rId6"/>
    <p:sldId id="452" r:id="rId7"/>
    <p:sldId id="486" r:id="rId8"/>
    <p:sldId id="487" r:id="rId9"/>
    <p:sldId id="488" r:id="rId10"/>
    <p:sldId id="491" r:id="rId11"/>
    <p:sldId id="403" r:id="rId12"/>
    <p:sldId id="323" r:id="rId13"/>
    <p:sldId id="459" r:id="rId14"/>
    <p:sldId id="457" r:id="rId15"/>
    <p:sldId id="389" r:id="rId16"/>
    <p:sldId id="490" r:id="rId17"/>
    <p:sldId id="466" r:id="rId18"/>
    <p:sldId id="465" r:id="rId19"/>
    <p:sldId id="460" r:id="rId20"/>
    <p:sldId id="453" r:id="rId21"/>
    <p:sldId id="454" r:id="rId22"/>
    <p:sldId id="489" r:id="rId23"/>
    <p:sldId id="492" r:id="rId24"/>
    <p:sldId id="481" r:id="rId25"/>
    <p:sldId id="493" r:id="rId26"/>
    <p:sldId id="451" r:id="rId27"/>
    <p:sldId id="479" r:id="rId28"/>
    <p:sldId id="477" r:id="rId29"/>
    <p:sldId id="449" r:id="rId30"/>
    <p:sldId id="497" r:id="rId31"/>
    <p:sldId id="496" r:id="rId32"/>
    <p:sldId id="494" r:id="rId33"/>
    <p:sldId id="463" r:id="rId34"/>
    <p:sldId id="464" r:id="rId35"/>
    <p:sldId id="471" r:id="rId36"/>
    <p:sldId id="455" r:id="rId37"/>
    <p:sldId id="470" r:id="rId38"/>
    <p:sldId id="480" r:id="rId3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81024-A5EE-4348-82CD-666FB636BAD7}">
          <p14:sldIdLst>
            <p14:sldId id="401"/>
            <p14:sldId id="475"/>
            <p14:sldId id="336"/>
            <p14:sldId id="462"/>
            <p14:sldId id="361"/>
            <p14:sldId id="452"/>
            <p14:sldId id="486"/>
            <p14:sldId id="487"/>
            <p14:sldId id="488"/>
            <p14:sldId id="491"/>
            <p14:sldId id="403"/>
            <p14:sldId id="323"/>
            <p14:sldId id="459"/>
            <p14:sldId id="457"/>
            <p14:sldId id="389"/>
            <p14:sldId id="490"/>
            <p14:sldId id="466"/>
            <p14:sldId id="465"/>
            <p14:sldId id="460"/>
            <p14:sldId id="453"/>
            <p14:sldId id="454"/>
            <p14:sldId id="489"/>
            <p14:sldId id="492"/>
            <p14:sldId id="481"/>
            <p14:sldId id="493"/>
            <p14:sldId id="451"/>
            <p14:sldId id="479"/>
            <p14:sldId id="477"/>
            <p14:sldId id="449"/>
            <p14:sldId id="497"/>
            <p14:sldId id="496"/>
            <p14:sldId id="494"/>
            <p14:sldId id="463"/>
            <p14:sldId id="464"/>
            <p14:sldId id="471"/>
            <p14:sldId id="455"/>
            <p14:sldId id="470"/>
            <p14:sldId id="48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86207" autoAdjust="0"/>
  </p:normalViewPr>
  <p:slideViewPr>
    <p:cSldViewPr>
      <p:cViewPr varScale="1">
        <p:scale>
          <a:sx n="59" d="100"/>
          <a:sy n="59" d="100"/>
        </p:scale>
        <p:origin x="-9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7.wmf"/><Relationship Id="rId1" Type="http://schemas.openxmlformats.org/officeDocument/2006/relationships/image" Target="../media/image68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9867A-B98A-471B-92E2-1F5FFCA0805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C1015-CD11-403D-96FB-DDFA26401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27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A866-B28A-4E05-ACB9-9B1BF276636F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44AEE-6796-4661-893B-7B7A036F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f@ncsu.edu" TargetMode="External"/><Relationship Id="rId7" Type="http://schemas.openxmlformats.org/officeDocument/2006/relationships/hyperlink" Target="http://www.ece.ncsu.edu/erl/faculty/paulf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tel:919%20515%207351" TargetMode="External"/><Relationship Id="rId5" Type="http://schemas.openxmlformats.org/officeDocument/2006/relationships/hyperlink" Target="tel:919%20513%200501" TargetMode="External"/><Relationship Id="rId4" Type="http://schemas.openxmlformats.org/officeDocument/2006/relationships/hyperlink" Target="tel:919%20656%204411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6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76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05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2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70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to be fair PCM is actually over a bunch of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B919-9B5E-CE4D-BFB5-1539924E10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9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87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goal </a:t>
            </a:r>
            <a:r>
              <a:rPr lang="en-US" dirty="0" smtClean="0"/>
              <a:t>of a </a:t>
            </a:r>
            <a:r>
              <a:rPr lang="en-US" smtClean="0"/>
              <a:t>universal modeling </a:t>
            </a:r>
            <a:r>
              <a:rPr lang="en-US" dirty="0" smtClean="0"/>
              <a:t>framework is </a:t>
            </a:r>
            <a:r>
              <a:rPr lang="en-US" smtClean="0"/>
              <a:t>a large </a:t>
            </a:r>
            <a:r>
              <a:rPr lang="en-US" dirty="0" smtClean="0"/>
              <a:t>task – perhaps </a:t>
            </a:r>
            <a:r>
              <a:rPr lang="en-US" smtClean="0"/>
              <a:t>a big </a:t>
            </a:r>
            <a:r>
              <a:rPr lang="en-US" dirty="0" smtClean="0"/>
              <a:t>idea. We </a:t>
            </a:r>
            <a:r>
              <a:rPr lang="en-US" smtClean="0"/>
              <a:t>are following basic methodology </a:t>
            </a:r>
            <a:r>
              <a:rPr lang="en-US" dirty="0" smtClean="0"/>
              <a:t>for a neural accelerator</a:t>
            </a:r>
          </a:p>
          <a:p>
            <a:r>
              <a:rPr lang="en-US" dirty="0" smtClean="0"/>
              <a:t>Now we will turn</a:t>
            </a:r>
            <a:r>
              <a:rPr lang="en-US" baseline="0" dirty="0" smtClean="0"/>
              <a:t> to an example we </a:t>
            </a:r>
            <a:r>
              <a:rPr lang="en-US" baseline="0" smtClean="0"/>
              <a:t>are building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Explain</a:t>
            </a:r>
            <a:r>
              <a:rPr lang="en-US" baseline="0" dirty="0" smtClean="0"/>
              <a:t> how </a:t>
            </a:r>
            <a:r>
              <a:rPr lang="en-US" baseline="0" smtClean="0"/>
              <a:t>this integrated framework leverages </a:t>
            </a:r>
            <a:r>
              <a:rPr lang="en-US" baseline="0" dirty="0" smtClean="0"/>
              <a:t>the </a:t>
            </a:r>
            <a:r>
              <a:rPr lang="en-US" baseline="0" smtClean="0"/>
              <a:t>labs strength </a:t>
            </a:r>
            <a:r>
              <a:rPr lang="en-US" baseline="0" dirty="0" smtClean="0"/>
              <a:t>and MISSION, </a:t>
            </a:r>
            <a:r>
              <a:rPr lang="en-US" baseline="0" smtClean="0"/>
              <a:t>and engages both modeling </a:t>
            </a:r>
            <a:r>
              <a:rPr lang="en-US" baseline="0" dirty="0" smtClean="0"/>
              <a:t>and experimental science </a:t>
            </a:r>
          </a:p>
          <a:p>
            <a:r>
              <a:rPr lang="en-US" baseline="0" dirty="0" smtClean="0"/>
              <a:t>There are many </a:t>
            </a:r>
            <a:r>
              <a:rPr lang="en-US" baseline="0" dirty="0" err="1" smtClean="0"/>
              <a:t>indiviual</a:t>
            </a:r>
            <a:r>
              <a:rPr lang="en-US" baseline="0" dirty="0" smtClean="0"/>
              <a:t> </a:t>
            </a:r>
            <a:r>
              <a:rPr lang="en-US" baseline="0" smtClean="0"/>
              <a:t>activities happening </a:t>
            </a:r>
            <a:r>
              <a:rPr lang="en-US" baseline="0" dirty="0" smtClean="0"/>
              <a:t>in each of these areas, but there </a:t>
            </a:r>
            <a:r>
              <a:rPr lang="en-US" baseline="0" smtClean="0"/>
              <a:t>is nothing that integrates them together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In the Charter of the </a:t>
            </a:r>
            <a:r>
              <a:rPr lang="en-US" baseline="0" smtClean="0"/>
              <a:t>National Strategic Computing </a:t>
            </a:r>
            <a:r>
              <a:rPr lang="en-US" baseline="0" dirty="0" smtClean="0"/>
              <a:t>Initiative, the DOE is identified as a </a:t>
            </a:r>
            <a:r>
              <a:rPr lang="en-US" baseline="0" smtClean="0"/>
              <a:t>lead agency for computing </a:t>
            </a:r>
            <a:r>
              <a:rPr lang="en-US" baseline="0" dirty="0" smtClean="0"/>
              <a:t>systems, </a:t>
            </a:r>
          </a:p>
          <a:p>
            <a:r>
              <a:rPr lang="en-US" baseline="0" dirty="0" smtClean="0"/>
              <a:t>with a mission to </a:t>
            </a:r>
            <a:r>
              <a:rPr lang="en-US" baseline="0" smtClean="0"/>
              <a:t>create integrated </a:t>
            </a:r>
            <a:r>
              <a:rPr lang="en-US" baseline="0" dirty="0" smtClean="0"/>
              <a:t>efforts that LEAD to </a:t>
            </a:r>
            <a:r>
              <a:rPr lang="en-US" baseline="0" smtClean="0"/>
              <a:t>fully integrated </a:t>
            </a:r>
            <a:r>
              <a:rPr lang="en-US" baseline="0" dirty="0" smtClean="0"/>
              <a:t>systems.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our job</a:t>
            </a:r>
            <a:r>
              <a:rPr lang="is-IS" baseline="0" dirty="0" smtClean="0"/>
              <a:t>… it is our MISSION to address this first </a:t>
            </a:r>
            <a:r>
              <a:rPr lang="is-IS" baseline="0" smtClean="0"/>
              <a:t>order energy challenge</a:t>
            </a:r>
            <a:r>
              <a:rPr lang="is-IS" baseline="0" dirty="0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B5BD-7596-2345-A46F-AB64B8F077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81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8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IRDS Emerging Research Devices and Architectures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NanoCrossbar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Workshop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Date/time: 9-5, Friday July 15, 2016 at Rambus in Santa Clara, CA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Moffet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Towers, 1050 Enterprise Way #700, Sunnyvale CA 94089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Organizer:  Paul D.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Franzon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paulf@ncsu.edu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919 656 4411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2015 chapter, we identified that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nanocrossbar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arrays were coming close to being a deployable computing technology for neuromorphic, analog computing, and of  memories.  We wish to expand upon this section in the 2017 chapter.  To that purpose, we are holding a work shop whose goes are as follows: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     Identify and quantify the state of the art in devices, design, modeling, fabrication, and employment of Nano-enabled Crossbars for computing.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     Identify the research barriers impeding the use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NanoCrossbars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computing.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questions that it would be helpful for you to consider addressing in your talk include the following.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General, including memories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What is the status of achieving linear repeatable response, low power, sufficiently long retention, fast writes, sufficiently distinguishable resistances in different states, and long write endurance in one nanoscale device?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Is the access device issue solved?  What are the remaining issues?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Neuromorphic computing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What are the requirements on device linearity, scalability and dynamic range?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 What is achieved today?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 What are the tradeoffs exposed in achieving this?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What style of non-traditional  computing is best suited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nanodevice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arrays?  E.g. spiking neuron, deep network, full logic map, etc.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 Why?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 What are the specific gaps in device properties that are preventing us from achieving this paradigm?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Analog computing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What are the requirements on device linearity, scalability and dynamic range?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 What is achieved today?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 What are the tradeoffs exposed in achieving this?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What is the required device yield? What mechanisms are available for implementing working arrays in the presence of &lt;100% yield?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What levels of noise during readout can be tolerated?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To what degree could closed-loop control (e.g., iterative resistance-tuning for higher accuracy) be available during device write?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Agenda: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presentation will consist of approximately 20 minutes of presentation and 20 minutes of discussion.  Its OK if you go over 20 minutes. (Schedule subject to change).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0900– 0930 : Introduction: Paul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Franzon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NC State University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0930 – 1020 :   Matt Marinella, Sandia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1020 – 1040 : Break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1040 : 1120 : Geoff Burr IBM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1120 – 1200 : David Mountain, DOD (via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phone)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1200 – 1300 : Lunch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1300– 1340 : Dmitri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Strukov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UCSB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1340– 1520 : Kevin Cao, ASU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1520– 1540 : Break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1540 - 1620:  Miao Hu, HPE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1620 – 1700 : Wei Lu,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UMich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1700 – 1710 : Paul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Franzon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Wrapup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 D.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Franzon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Distinguished Professor of Electrical and Computer Engineering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Graduate Programs (EB2 3014B,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919 513 0501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paulf@ncsu.edu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O: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919 515 7351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M: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919 656 4411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http://www.ece.ncsu.edu/erl/faculty/paulf.html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7911, ECE, NCSU, Raleigh 27695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MRC 443, 2410 Campus Shore Dr., Raleigh NC 27606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69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25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3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rest of this </a:t>
            </a:r>
            <a:r>
              <a:rPr lang="en-US" baseline="0" smtClean="0"/>
              <a:t>talk going </a:t>
            </a:r>
            <a:r>
              <a:rPr lang="en-US" baseline="0" dirty="0" smtClean="0"/>
              <a:t>to focus on </a:t>
            </a:r>
            <a:r>
              <a:rPr lang="en-US" baseline="0" smtClean="0"/>
              <a:t>cross-sim modeling </a:t>
            </a:r>
            <a:r>
              <a:rPr lang="en-US" baseline="0" dirty="0" smtClean="0"/>
              <a:t>of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83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NPU3</a:t>
            </a:r>
            <a:r>
              <a:rPr lang="en-US" baseline="0" dirty="0" smtClean="0"/>
              <a:t> – wire capacitance 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1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 really is a multiscale problem</a:t>
            </a:r>
            <a:r>
              <a:rPr lang="en-US" baseline="0" dirty="0" smtClean="0"/>
              <a:t> that would need a multi-lab effort</a:t>
            </a:r>
            <a:r>
              <a:rPr lang="en-US" baseline="0" smtClean="0"/>
              <a:t>. Looking </a:t>
            </a:r>
            <a:r>
              <a:rPr lang="en-US" baseline="0" dirty="0" smtClean="0"/>
              <a:t>at the problem, we start at the bottom fundamental materials science that then feeds into device physics and then up </a:t>
            </a:r>
            <a:r>
              <a:rPr lang="en-US" baseline="0" smtClean="0"/>
              <a:t>to logic </a:t>
            </a:r>
            <a:r>
              <a:rPr lang="en-US" baseline="0" dirty="0" smtClean="0"/>
              <a:t>device demonstration followed </a:t>
            </a:r>
            <a:r>
              <a:rPr lang="en-US" baseline="0" smtClean="0"/>
              <a:t>by large scale heterogeneous integration </a:t>
            </a:r>
            <a:r>
              <a:rPr lang="en-US" baseline="0" dirty="0" smtClean="0"/>
              <a:t>and then system </a:t>
            </a:r>
            <a:r>
              <a:rPr lang="en-US" baseline="0" smtClean="0"/>
              <a:t>architecture modeling </a:t>
            </a:r>
            <a:r>
              <a:rPr lang="en-US" baseline="0" dirty="0" smtClean="0"/>
              <a:t>and </a:t>
            </a:r>
            <a:r>
              <a:rPr lang="en-US" baseline="0" smtClean="0"/>
              <a:t>finally programming paradigms</a:t>
            </a:r>
            <a:r>
              <a:rPr lang="en-US" baseline="0" dirty="0" smtClean="0"/>
              <a:t>. All these capabilities currently </a:t>
            </a:r>
            <a:r>
              <a:rPr lang="en-US" baseline="0" smtClean="0"/>
              <a:t>exist throughout </a:t>
            </a:r>
            <a:r>
              <a:rPr lang="en-US" baseline="0" dirty="0" smtClean="0"/>
              <a:t>the lab complex.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B5BD-7596-2345-A46F-AB64B8F077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</a:t>
            </a:r>
            <a:r>
              <a:rPr lang="en-US" smtClean="0"/>
              <a:t>these technologies </a:t>
            </a:r>
            <a:r>
              <a:rPr lang="en-US" dirty="0" smtClean="0"/>
              <a:t>have a claim somewhere that they will enable </a:t>
            </a:r>
            <a:r>
              <a:rPr lang="en-US" err="1" smtClean="0"/>
              <a:t>fJ</a:t>
            </a:r>
            <a:r>
              <a:rPr lang="en-US" smtClean="0"/>
              <a:t>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8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</a:t>
            </a:r>
            <a:r>
              <a:rPr lang="en-US" smtClean="0"/>
              <a:t>not targeting deep</a:t>
            </a:r>
            <a:r>
              <a:rPr lang="en-US" baseline="0" smtClean="0"/>
              <a:t> learning </a:t>
            </a:r>
            <a:r>
              <a:rPr lang="en-US" baseline="0" dirty="0" smtClean="0"/>
              <a:t>specific hardware</a:t>
            </a:r>
            <a:endParaRPr lang="en-US" dirty="0" smtClean="0"/>
          </a:p>
          <a:p>
            <a:r>
              <a:rPr lang="en-US" dirty="0" smtClean="0"/>
              <a:t>Note that hardware improvements </a:t>
            </a:r>
            <a:r>
              <a:rPr lang="en-US" smtClean="0"/>
              <a:t>are largely </a:t>
            </a:r>
            <a:r>
              <a:rPr lang="en-US" dirty="0" smtClean="0"/>
              <a:t>responsible for the recent era</a:t>
            </a:r>
            <a:r>
              <a:rPr lang="en-US" baseline="0" dirty="0" smtClean="0"/>
              <a:t> of </a:t>
            </a:r>
            <a:r>
              <a:rPr lang="en-US" baseline="0" smtClean="0"/>
              <a:t>neuromorphic computing</a:t>
            </a:r>
            <a:endParaRPr lang="en-US" dirty="0" smtClean="0"/>
          </a:p>
          <a:p>
            <a:r>
              <a:rPr lang="en-US" smtClean="0"/>
              <a:t>Better</a:t>
            </a:r>
            <a:r>
              <a:rPr lang="en-US" baseline="0" smtClean="0"/>
              <a:t> computing </a:t>
            </a:r>
            <a:r>
              <a:rPr lang="en-US" baseline="0" dirty="0" smtClean="0"/>
              <a:t>hardware </a:t>
            </a:r>
            <a:r>
              <a:rPr lang="en-US" baseline="0" smtClean="0"/>
              <a:t>enables progress </a:t>
            </a:r>
            <a:r>
              <a:rPr lang="en-US" baseline="0" dirty="0" smtClean="0"/>
              <a:t>(in many areas)</a:t>
            </a:r>
          </a:p>
          <a:p>
            <a:r>
              <a:rPr lang="en-US" baseline="0" smtClean="0"/>
              <a:t>Neural algorithms </a:t>
            </a:r>
            <a:r>
              <a:rPr lang="en-US" baseline="0" dirty="0" smtClean="0"/>
              <a:t>for the first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9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</a:t>
            </a:r>
            <a:r>
              <a:rPr lang="en-US" smtClean="0"/>
              <a:t>is computing </a:t>
            </a:r>
            <a:r>
              <a:rPr lang="en-US" dirty="0" smtClean="0"/>
              <a:t>done?</a:t>
            </a:r>
          </a:p>
          <a:p>
            <a:r>
              <a:rPr lang="en-US" smtClean="0"/>
              <a:t>Energy </a:t>
            </a:r>
            <a:r>
              <a:rPr lang="en-US" dirty="0" smtClean="0"/>
              <a:t>is a useful metric – has </a:t>
            </a:r>
            <a:r>
              <a:rPr lang="en-US" smtClean="0"/>
              <a:t>been scaling </a:t>
            </a:r>
            <a:r>
              <a:rPr lang="en-US" dirty="0" smtClean="0"/>
              <a:t>since ENIAC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3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Going </a:t>
            </a:r>
            <a:r>
              <a:rPr lang="en-US" dirty="0" smtClean="0"/>
              <a:t>to show</a:t>
            </a:r>
            <a:r>
              <a:rPr lang="en-US" baseline="0" dirty="0" smtClean="0"/>
              <a:t> architecture </a:t>
            </a:r>
            <a:r>
              <a:rPr lang="en-US" baseline="0" smtClean="0"/>
              <a:t>we’re pursuing </a:t>
            </a:r>
            <a:r>
              <a:rPr lang="en-US" baseline="0" dirty="0" smtClean="0"/>
              <a:t>and example of multiscale model.</a:t>
            </a:r>
          </a:p>
          <a:p>
            <a:r>
              <a:rPr lang="en-US" baseline="0" dirty="0" smtClean="0"/>
              <a:t>Still quite far off from </a:t>
            </a:r>
            <a:r>
              <a:rPr lang="en-US" baseline="0" smtClean="0"/>
              <a:t>Universal Modeling </a:t>
            </a:r>
            <a:r>
              <a:rPr lang="en-US" baseline="0" dirty="0" smtClean="0"/>
              <a:t>Framework</a:t>
            </a:r>
          </a:p>
          <a:p>
            <a:endParaRPr lang="en-US" dirty="0" smtClean="0"/>
          </a:p>
          <a:p>
            <a:r>
              <a:rPr lang="en-US" smtClean="0"/>
              <a:t>Integrated </a:t>
            </a:r>
            <a:r>
              <a:rPr lang="en-US" dirty="0" smtClean="0"/>
              <a:t>Circuit to accelerate </a:t>
            </a:r>
            <a:r>
              <a:rPr lang="en-US" smtClean="0"/>
              <a:t>neural algorithms </a:t>
            </a:r>
            <a:r>
              <a:rPr lang="en-US" dirty="0" smtClean="0"/>
              <a:t>which operate </a:t>
            </a:r>
            <a:r>
              <a:rPr lang="en-US" smtClean="0"/>
              <a:t>on weight </a:t>
            </a:r>
            <a:r>
              <a:rPr lang="en-US" dirty="0" smtClean="0"/>
              <a:t>matrices, and perform </a:t>
            </a:r>
          </a:p>
          <a:p>
            <a:r>
              <a:rPr lang="en-US" dirty="0" smtClean="0"/>
              <a:t>Utilizes </a:t>
            </a:r>
            <a:r>
              <a:rPr lang="en-US" smtClean="0"/>
              <a:t>an emerging </a:t>
            </a:r>
            <a:r>
              <a:rPr lang="en-US" dirty="0" smtClean="0"/>
              <a:t>memory </a:t>
            </a:r>
            <a:r>
              <a:rPr lang="en-US" smtClean="0"/>
              <a:t>device configured </a:t>
            </a:r>
            <a:r>
              <a:rPr lang="en-US" dirty="0" smtClean="0"/>
              <a:t>as a crossbar to </a:t>
            </a:r>
            <a:r>
              <a:rPr lang="en-US" smtClean="0"/>
              <a:t>achieve energy </a:t>
            </a:r>
            <a:r>
              <a:rPr lang="en-US" dirty="0" smtClean="0"/>
              <a:t>dissipation in the &lt;20 </a:t>
            </a:r>
            <a:r>
              <a:rPr lang="en-US" dirty="0" err="1" smtClean="0"/>
              <a:t>fJ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smtClean="0"/>
              <a:t>are constructing </a:t>
            </a:r>
            <a:r>
              <a:rPr lang="en-US" dirty="0" smtClean="0"/>
              <a:t>a device </a:t>
            </a:r>
          </a:p>
          <a:p>
            <a:r>
              <a:rPr lang="en-US" smtClean="0"/>
              <a:t>Algorithm-level </a:t>
            </a:r>
            <a:r>
              <a:rPr lang="en-US" dirty="0" smtClean="0"/>
              <a:t>results have been used </a:t>
            </a:r>
            <a:r>
              <a:rPr lang="en-US" smtClean="0"/>
              <a:t>to guide </a:t>
            </a:r>
            <a:r>
              <a:rPr lang="en-US" dirty="0" smtClean="0"/>
              <a:t>device and materials research</a:t>
            </a:r>
          </a:p>
          <a:p>
            <a:r>
              <a:rPr lang="en-US" smtClean="0"/>
              <a:t>Integrated </a:t>
            </a:r>
            <a:r>
              <a:rPr lang="en-US" dirty="0" smtClean="0"/>
              <a:t>Circuit to accelerate </a:t>
            </a:r>
            <a:r>
              <a:rPr lang="en-US" smtClean="0"/>
              <a:t>neural algorithms </a:t>
            </a:r>
            <a:r>
              <a:rPr lang="en-US" dirty="0" smtClean="0"/>
              <a:t>which operate </a:t>
            </a:r>
            <a:r>
              <a:rPr lang="en-US" smtClean="0"/>
              <a:t>on weight </a:t>
            </a:r>
            <a:r>
              <a:rPr lang="en-US" dirty="0" smtClean="0"/>
              <a:t>matrices, and perform </a:t>
            </a:r>
          </a:p>
          <a:p>
            <a:r>
              <a:rPr lang="en-US" dirty="0" smtClean="0"/>
              <a:t>Utilizes </a:t>
            </a:r>
            <a:r>
              <a:rPr lang="en-US" smtClean="0"/>
              <a:t>an emerging </a:t>
            </a:r>
            <a:r>
              <a:rPr lang="en-US" dirty="0" smtClean="0"/>
              <a:t>memory </a:t>
            </a:r>
            <a:r>
              <a:rPr lang="en-US" smtClean="0"/>
              <a:t>device configured </a:t>
            </a:r>
            <a:r>
              <a:rPr lang="en-US" dirty="0" smtClean="0"/>
              <a:t>as a crossbar to </a:t>
            </a:r>
            <a:r>
              <a:rPr lang="en-US" smtClean="0"/>
              <a:t>achieve energy </a:t>
            </a:r>
            <a:r>
              <a:rPr lang="en-US" dirty="0" smtClean="0"/>
              <a:t>dissipation in the &lt;20 </a:t>
            </a:r>
            <a:r>
              <a:rPr lang="en-US" dirty="0" err="1" smtClean="0"/>
              <a:t>fJ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smtClean="0"/>
              <a:t>are constructing </a:t>
            </a:r>
            <a:r>
              <a:rPr lang="en-US" dirty="0" smtClean="0"/>
              <a:t>a device </a:t>
            </a:r>
          </a:p>
          <a:p>
            <a:r>
              <a:rPr lang="en-US" smtClean="0"/>
              <a:t>Algorithm-level </a:t>
            </a:r>
            <a:r>
              <a:rPr lang="en-US" dirty="0" smtClean="0"/>
              <a:t>results have been used </a:t>
            </a:r>
            <a:r>
              <a:rPr lang="en-US" smtClean="0"/>
              <a:t>to guide </a:t>
            </a:r>
            <a:r>
              <a:rPr lang="en-US" dirty="0" smtClean="0"/>
              <a:t>device and materials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Basically if you can</a:t>
            </a:r>
            <a:r>
              <a:rPr lang="en-US" baseline="0" dirty="0" smtClean="0"/>
              <a:t> reduce computation to charging a line, this would enable </a:t>
            </a:r>
            <a:r>
              <a:rPr lang="en-US" baseline="0" dirty="0" err="1" smtClean="0"/>
              <a:t>exascale</a:t>
            </a:r>
            <a:r>
              <a:rPr lang="en-US" baseline="0" dirty="0" smtClean="0"/>
              <a:t> chips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I.e. why can’t you string</a:t>
            </a:r>
            <a:r>
              <a:rPr lang="en-US" baseline="0" dirty="0" smtClean="0"/>
              <a:t> together millions of ultra efficient processors.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can if </a:t>
            </a:r>
            <a:r>
              <a:rPr lang="en-US" dirty="0" smtClean="0"/>
              <a:t>very</a:t>
            </a:r>
            <a:r>
              <a:rPr lang="en-US" baseline="0" dirty="0" smtClean="0"/>
              <a:t> few operations are needed – then you may be ok to ignore this i.e. - </a:t>
            </a:r>
            <a:r>
              <a:rPr lang="en-US" baseline="0" dirty="0" err="1" smtClean="0"/>
              <a:t>TrueNorth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Otherwise you need a </a:t>
            </a:r>
            <a:r>
              <a:rPr lang="en-US" dirty="0" err="1" smtClean="0"/>
              <a:t>comm</a:t>
            </a:r>
            <a:r>
              <a:rPr lang="en-US" dirty="0" smtClean="0"/>
              <a:t> </a:t>
            </a:r>
            <a:r>
              <a:rPr lang="en-US" dirty="0" err="1" smtClean="0"/>
              <a:t>heirary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are SWAP constrained </a:t>
            </a:r>
            <a:r>
              <a:rPr lang="en-US" baseline="0" dirty="0" smtClean="0"/>
              <a:t> the need to cram ops on a single chip obvious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Supercomputers are typically 1000 to 10000x performance of single chip</a:t>
            </a:r>
            <a:endParaRPr lang="en-US" sz="1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3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4AEE-6796-4661-893B-7B7A036F70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6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>
                <a:solidFill>
                  <a:prstClr val="black"/>
                </a:solidFill>
              </a:rPr>
              <a:pPr/>
              <a:t>7/14/2016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cs typeface="Arial"/>
              </a:rPr>
              <a:t>Sandia National Laboratories is </a:t>
            </a:r>
            <a:r>
              <a:rPr lang="en-US" sz="600">
                <a:solidFill>
                  <a:prstClr val="black"/>
                </a:solidFill>
                <a:cs typeface="Arial"/>
              </a:rPr>
              <a:t>a </a:t>
            </a:r>
            <a:r>
              <a:rPr lang="en-US" sz="600" smtClean="0">
                <a:solidFill>
                  <a:prstClr val="black"/>
                </a:solidFill>
                <a:cs typeface="Arial"/>
              </a:rPr>
              <a:t>multi-program </a:t>
            </a:r>
            <a:r>
              <a:rPr lang="en-US" sz="600">
                <a:solidFill>
                  <a:prstClr val="black"/>
                </a:solidFill>
                <a:cs typeface="Arial"/>
              </a:rPr>
              <a:t>laboratory </a:t>
            </a:r>
            <a:r>
              <a:rPr lang="en-US" sz="600" smtClean="0">
                <a:solidFill>
                  <a:prstClr val="black"/>
                </a:solidFill>
                <a:cs typeface="Arial"/>
              </a:rPr>
              <a:t>managed </a:t>
            </a:r>
            <a:r>
              <a:rPr lang="en-US" sz="600" dirty="0">
                <a:solidFill>
                  <a:prstClr val="black"/>
                </a:solidFill>
                <a:cs typeface="Arial"/>
              </a:rPr>
              <a:t>and </a:t>
            </a:r>
            <a:r>
              <a:rPr lang="en-US" sz="600" dirty="0" smtClean="0">
                <a:solidFill>
                  <a:prstClr val="black"/>
                </a:solidFill>
                <a:cs typeface="Arial"/>
              </a:rPr>
              <a:t>operated </a:t>
            </a:r>
            <a:r>
              <a:rPr lang="en-US" sz="600" dirty="0">
                <a:solidFill>
                  <a:prstClr val="black"/>
                </a:solidFill>
                <a:cs typeface="Arial"/>
              </a:rPr>
              <a:t>by Sandia Corporation, a wholly owned subsidiary of Lockheed Martin Corporation, for the U.S. Department </a:t>
            </a:r>
            <a:r>
              <a:rPr lang="en-US" sz="600">
                <a:solidFill>
                  <a:prstClr val="black"/>
                </a:solidFill>
                <a:cs typeface="Arial"/>
              </a:rPr>
              <a:t>of </a:t>
            </a:r>
            <a:r>
              <a:rPr lang="en-US" sz="600" smtClean="0">
                <a:solidFill>
                  <a:prstClr val="black"/>
                </a:solidFill>
                <a:cs typeface="Arial"/>
              </a:rPr>
              <a:t>Energy’s </a:t>
            </a:r>
            <a:r>
              <a:rPr lang="en-US" sz="600" dirty="0">
                <a:solidFill>
                  <a:prstClr val="black"/>
                </a:solidFill>
                <a:cs typeface="Arial"/>
              </a:rPr>
              <a:t>National Nuclear Security Administration under contract DE-AC04-94AL85000. SAND NO. 2011-XXXXP</a:t>
            </a:r>
          </a:p>
        </p:txBody>
      </p:sp>
      <p:pic>
        <p:nvPicPr>
          <p:cNvPr id="21" name="Picture 17" descr="LDRD logo_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133600" y="5943600"/>
            <a:ext cx="914400" cy="46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35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>
                <a:solidFill>
                  <a:prstClr val="black"/>
                </a:solidFill>
              </a:rPr>
              <a:pPr/>
              <a:t>7/14/2016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17867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1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>
                <a:solidFill>
                  <a:prstClr val="black"/>
                </a:solidFill>
              </a:rPr>
              <a:pPr/>
              <a:t>7/14/2016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2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>
                <a:solidFill>
                  <a:prstClr val="black"/>
                </a:solidFill>
              </a:rPr>
              <a:pPr/>
              <a:t>7/14/2016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7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>
                <a:solidFill>
                  <a:prstClr val="black"/>
                </a:solidFill>
              </a:rPr>
              <a:pPr/>
              <a:t>7/14/2016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924800" y="228600"/>
            <a:ext cx="1012825" cy="411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8" descr="SNL_color_stack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946999" y="6523185"/>
            <a:ext cx="5631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IRDS ERD Crossbar Workshop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0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2" r:id="rId3"/>
    <p:sldLayoutId id="214748370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Visio_Drawing2.vsdx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emf"/><Relationship Id="rId18" Type="http://schemas.openxmlformats.org/officeDocument/2006/relationships/image" Target="../media/image59.png"/><Relationship Id="rId3" Type="http://schemas.openxmlformats.org/officeDocument/2006/relationships/image" Target="../media/image45.emf"/><Relationship Id="rId21" Type="http://schemas.microsoft.com/office/2007/relationships/hdphoto" Target="../media/hdphoto1.wdp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7.pn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10.emf"/><Relationship Id="rId23" Type="http://schemas.openxmlformats.org/officeDocument/2006/relationships/image" Target="../media/image63.jpeg"/><Relationship Id="rId10" Type="http://schemas.openxmlformats.org/officeDocument/2006/relationships/image" Target="../media/image52.png"/><Relationship Id="rId19" Type="http://schemas.openxmlformats.org/officeDocument/2006/relationships/image" Target="../media/image60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emf"/><Relationship Id="rId22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6.emf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70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7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18" Type="http://schemas.openxmlformats.org/officeDocument/2006/relationships/image" Target="../media/image94.png"/><Relationship Id="rId26" Type="http://schemas.openxmlformats.org/officeDocument/2006/relationships/image" Target="../media/image10.emf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34" Type="http://schemas.openxmlformats.org/officeDocument/2006/relationships/image" Target="../media/image106.jpe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33" Type="http://schemas.openxmlformats.org/officeDocument/2006/relationships/image" Target="../media/image10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2.jpeg"/><Relationship Id="rId20" Type="http://schemas.openxmlformats.org/officeDocument/2006/relationships/image" Target="../media/image96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gif"/><Relationship Id="rId24" Type="http://schemas.openxmlformats.org/officeDocument/2006/relationships/image" Target="../media/image100.png"/><Relationship Id="rId32" Type="http://schemas.openxmlformats.org/officeDocument/2006/relationships/image" Target="../media/image56.emf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55.emf"/><Relationship Id="rId36" Type="http://schemas.microsoft.com/office/2007/relationships/hdphoto" Target="../media/hdphoto2.wdp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31" Type="http://schemas.openxmlformats.org/officeDocument/2006/relationships/image" Target="../media/image104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9.png"/><Relationship Id="rId30" Type="http://schemas.openxmlformats.org/officeDocument/2006/relationships/image" Target="../media/image103.png"/><Relationship Id="rId35" Type="http://schemas.openxmlformats.org/officeDocument/2006/relationships/image" Target="../media/image10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Visio_Drawing1.vsdx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4600"/>
            <a:ext cx="9144000" cy="1751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2515" y="2590800"/>
            <a:ext cx="2116523" cy="1634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78861" y="6316653"/>
            <a:ext cx="835863" cy="78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1"/>
          <p:cNvSpPr txBox="1">
            <a:spLocks/>
          </p:cNvSpPr>
          <p:nvPr/>
        </p:nvSpPr>
        <p:spPr>
          <a:xfrm>
            <a:off x="685800" y="5105400"/>
            <a:ext cx="8305800" cy="6096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M.J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Marinella*, S. Agarwal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E. Fuller, A.A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Talin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F. El Gabaly, R. Jacobs-Gedrim,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D.R. Hughart, R. Goeke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A. Hsia, R. Schiek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S.J. Plimpton,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C.D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James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Sandia National Laboratories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matthew.marinella@sandia.gov</a:t>
            </a:r>
          </a:p>
        </p:txBody>
      </p:sp>
      <p:sp>
        <p:nvSpPr>
          <p:cNvPr id="14" name="Text Placeholder 31"/>
          <p:cNvSpPr txBox="1">
            <a:spLocks/>
          </p:cNvSpPr>
          <p:nvPr/>
        </p:nvSpPr>
        <p:spPr>
          <a:xfrm>
            <a:off x="304800" y="441960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8C78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Neuromorphic Algorithm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Acceleration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Resistive Memory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NanoCrossbars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cdjame\Documents\Projects\MemristorLDRD\FabricationDesign\TaO2SiO2Ag_MultilayerDevice\fab_images_in process\WAFER2_G2_layer2 bfore liftoff_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3200" y="3048000"/>
            <a:ext cx="1346491" cy="117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05800" y="6517867"/>
            <a:ext cx="6096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E55A7B-7854-E145-92D9-B491DF4BAE2D}" type="slidenum">
              <a:rPr lang="en-US" sz="1200" smtClean="0"/>
              <a:pPr algn="r"/>
              <a:t>1</a:t>
            </a:fld>
            <a:endParaRPr lang="en-US" sz="1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70762"/>
            <a:ext cx="1440119" cy="1622939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00" t="1772"/>
          <a:stretch/>
        </p:blipFill>
        <p:spPr bwMode="auto">
          <a:xfrm>
            <a:off x="0" y="2550695"/>
            <a:ext cx="2229434" cy="1674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65" y="2525383"/>
            <a:ext cx="1545535" cy="11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2557931"/>
            <a:ext cx="1894244" cy="165618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t="6457" r="21016" b="16744"/>
          <a:stretch/>
        </p:blipFill>
        <p:spPr>
          <a:xfrm>
            <a:off x="7578861" y="2573956"/>
            <a:ext cx="1603952" cy="14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752600"/>
            <a:ext cx="796383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Intro and Key Concepts</a:t>
            </a:r>
          </a:p>
          <a:p>
            <a:r>
              <a:rPr lang="en-US" sz="2800" b="1" dirty="0" smtClean="0"/>
              <a:t>Device Requirements for a Crossbar Accelerator </a:t>
            </a:r>
          </a:p>
          <a:p>
            <a:r>
              <a:rPr lang="en-US" sz="2800" b="1" dirty="0" smtClean="0"/>
              <a:t>Modeling ReRAM in a Crossbar Accelerator</a:t>
            </a:r>
          </a:p>
          <a:p>
            <a:r>
              <a:rPr lang="en-US" sz="2800" b="1" dirty="0" err="1" smtClean="0"/>
              <a:t>CoDesign</a:t>
            </a:r>
            <a:r>
              <a:rPr lang="en-US" sz="2800" b="1" dirty="0" smtClean="0"/>
              <a:t> </a:t>
            </a:r>
            <a:r>
              <a:rPr lang="en-US" sz="2800" b="1" dirty="0"/>
              <a:t>Framework Concept</a:t>
            </a:r>
          </a:p>
          <a:p>
            <a:r>
              <a:rPr lang="en-US" sz="2800" b="1" dirty="0" smtClean="0"/>
              <a:t>Conclusion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252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</a:t>
            </a:r>
            <a:r>
              <a:rPr lang="en-US" dirty="0" err="1" smtClean="0"/>
              <a:t>Backprop</a:t>
            </a:r>
            <a:r>
              <a:rPr lang="en-US" dirty="0" smtClean="0"/>
              <a:t> to </a:t>
            </a:r>
            <a:r>
              <a:rPr lang="en-US" dirty="0" smtClean="0"/>
              <a:t>a </a:t>
            </a:r>
            <a:r>
              <a:rPr lang="en-US" dirty="0" smtClean="0">
                <a:sym typeface="Wingdings" panose="05000000000000000000" pitchFamily="2" charset="2"/>
              </a:rPr>
              <a:t>Crossbar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654" y="2781300"/>
            <a:ext cx="3048000" cy="2781300"/>
            <a:chOff x="1462430" y="1245283"/>
            <a:chExt cx="3048000" cy="2781300"/>
          </a:xfrm>
        </p:grpSpPr>
        <p:sp>
          <p:nvSpPr>
            <p:cNvPr id="5" name="Oval 4"/>
            <p:cNvSpPr/>
            <p:nvPr/>
          </p:nvSpPr>
          <p:spPr>
            <a:xfrm>
              <a:off x="1725128" y="240733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410928" y="240733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96728" y="240733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82528" y="240733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725128" y="356938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410928" y="356938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096728" y="356938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782528" y="356938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" name="Straight Connector 12"/>
            <p:cNvCxnSpPr>
              <a:stCxn id="9" idx="0"/>
              <a:endCxn id="5" idx="4"/>
            </p:cNvCxnSpPr>
            <p:nvPr/>
          </p:nvCxnSpPr>
          <p:spPr>
            <a:xfrm flipV="1">
              <a:off x="1953728" y="2864533"/>
              <a:ext cx="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4" name="Straight Connector 13"/>
            <p:cNvCxnSpPr>
              <a:stCxn id="9" idx="0"/>
              <a:endCxn id="6" idx="4"/>
            </p:cNvCxnSpPr>
            <p:nvPr/>
          </p:nvCxnSpPr>
          <p:spPr>
            <a:xfrm flipV="1">
              <a:off x="1953728" y="2864533"/>
              <a:ext cx="6858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5" name="Straight Connector 14"/>
            <p:cNvCxnSpPr>
              <a:stCxn id="9" idx="0"/>
              <a:endCxn id="7" idx="4"/>
            </p:cNvCxnSpPr>
            <p:nvPr/>
          </p:nvCxnSpPr>
          <p:spPr>
            <a:xfrm flipV="1">
              <a:off x="1953728" y="2864533"/>
              <a:ext cx="13716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6" name="Straight Connector 15"/>
            <p:cNvCxnSpPr>
              <a:stCxn id="9" idx="0"/>
              <a:endCxn id="8" idx="4"/>
            </p:cNvCxnSpPr>
            <p:nvPr/>
          </p:nvCxnSpPr>
          <p:spPr>
            <a:xfrm flipV="1">
              <a:off x="1953728" y="2864533"/>
              <a:ext cx="20574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7" name="Straight Connector 16"/>
            <p:cNvCxnSpPr>
              <a:stCxn id="10" idx="0"/>
              <a:endCxn id="5" idx="4"/>
            </p:cNvCxnSpPr>
            <p:nvPr/>
          </p:nvCxnSpPr>
          <p:spPr>
            <a:xfrm flipH="1" flipV="1">
              <a:off x="1953728" y="2864533"/>
              <a:ext cx="6858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8" name="Straight Connector 17"/>
            <p:cNvCxnSpPr>
              <a:stCxn id="10" idx="0"/>
              <a:endCxn id="6" idx="4"/>
            </p:cNvCxnSpPr>
            <p:nvPr/>
          </p:nvCxnSpPr>
          <p:spPr>
            <a:xfrm flipV="1">
              <a:off x="2639528" y="2864533"/>
              <a:ext cx="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9" name="Straight Connector 18"/>
            <p:cNvCxnSpPr>
              <a:stCxn id="10" idx="0"/>
              <a:endCxn id="7" idx="4"/>
            </p:cNvCxnSpPr>
            <p:nvPr/>
          </p:nvCxnSpPr>
          <p:spPr>
            <a:xfrm flipV="1">
              <a:off x="2639528" y="2864533"/>
              <a:ext cx="6858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0" name="Straight Connector 19"/>
            <p:cNvCxnSpPr>
              <a:stCxn id="10" idx="0"/>
              <a:endCxn id="8" idx="4"/>
            </p:cNvCxnSpPr>
            <p:nvPr/>
          </p:nvCxnSpPr>
          <p:spPr>
            <a:xfrm flipV="1">
              <a:off x="2639528" y="2864533"/>
              <a:ext cx="13716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1" name="Straight Connector 20"/>
            <p:cNvCxnSpPr>
              <a:stCxn id="11" idx="0"/>
              <a:endCxn id="7" idx="4"/>
            </p:cNvCxnSpPr>
            <p:nvPr/>
          </p:nvCxnSpPr>
          <p:spPr>
            <a:xfrm flipV="1">
              <a:off x="3325328" y="2864533"/>
              <a:ext cx="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2" name="Straight Connector 21"/>
            <p:cNvCxnSpPr>
              <a:stCxn id="11" idx="0"/>
              <a:endCxn id="8" idx="4"/>
            </p:cNvCxnSpPr>
            <p:nvPr/>
          </p:nvCxnSpPr>
          <p:spPr>
            <a:xfrm flipV="1">
              <a:off x="3325328" y="2864533"/>
              <a:ext cx="6858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3" name="Straight Connector 22"/>
            <p:cNvCxnSpPr>
              <a:stCxn id="11" idx="0"/>
              <a:endCxn id="6" idx="4"/>
            </p:cNvCxnSpPr>
            <p:nvPr/>
          </p:nvCxnSpPr>
          <p:spPr>
            <a:xfrm flipH="1" flipV="1">
              <a:off x="2639528" y="2864533"/>
              <a:ext cx="6858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4" name="Straight Connector 23"/>
            <p:cNvCxnSpPr>
              <a:stCxn id="11" idx="0"/>
              <a:endCxn id="5" idx="4"/>
            </p:cNvCxnSpPr>
            <p:nvPr/>
          </p:nvCxnSpPr>
          <p:spPr>
            <a:xfrm flipH="1" flipV="1">
              <a:off x="1953728" y="2864533"/>
              <a:ext cx="13716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5" name="Straight Connector 24"/>
            <p:cNvCxnSpPr>
              <a:stCxn id="12" idx="0"/>
              <a:endCxn id="8" idx="4"/>
            </p:cNvCxnSpPr>
            <p:nvPr/>
          </p:nvCxnSpPr>
          <p:spPr>
            <a:xfrm flipV="1">
              <a:off x="4011128" y="2864533"/>
              <a:ext cx="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6" name="Straight Connector 25"/>
            <p:cNvCxnSpPr>
              <a:stCxn id="12" idx="0"/>
              <a:endCxn id="7" idx="4"/>
            </p:cNvCxnSpPr>
            <p:nvPr/>
          </p:nvCxnSpPr>
          <p:spPr>
            <a:xfrm flipH="1" flipV="1">
              <a:off x="3325328" y="2864533"/>
              <a:ext cx="6858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7" name="Straight Connector 26"/>
            <p:cNvCxnSpPr>
              <a:stCxn id="12" idx="0"/>
              <a:endCxn id="6" idx="4"/>
            </p:cNvCxnSpPr>
            <p:nvPr/>
          </p:nvCxnSpPr>
          <p:spPr>
            <a:xfrm flipH="1" flipV="1">
              <a:off x="2639528" y="2864533"/>
              <a:ext cx="13716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5" idx="4"/>
            </p:cNvCxnSpPr>
            <p:nvPr/>
          </p:nvCxnSpPr>
          <p:spPr>
            <a:xfrm flipH="1" flipV="1">
              <a:off x="1953728" y="2864533"/>
              <a:ext cx="2057400" cy="7048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 w="sm" len="sm"/>
            </a:ln>
            <a:effectLst/>
          </p:spPr>
        </p:cxnSp>
        <p:sp>
          <p:nvSpPr>
            <p:cNvPr id="29" name="Rounded Rectangle 28"/>
            <p:cNvSpPr/>
            <p:nvPr/>
          </p:nvSpPr>
          <p:spPr>
            <a:xfrm>
              <a:off x="1462430" y="2079721"/>
              <a:ext cx="3048000" cy="1114425"/>
            </a:xfrm>
            <a:prstGeom prst="roundRect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947859" y="1702483"/>
              <a:ext cx="2057400" cy="704850"/>
              <a:chOff x="5105400" y="3041746"/>
              <a:chExt cx="2057400" cy="70485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5105400" y="3041746"/>
                <a:ext cx="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5105400" y="3041746"/>
                <a:ext cx="6858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5105400" y="3041746"/>
                <a:ext cx="13716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5105400" y="3041746"/>
                <a:ext cx="20574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5105400" y="3041746"/>
                <a:ext cx="6858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5791200" y="3041746"/>
                <a:ext cx="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5791200" y="3041746"/>
                <a:ext cx="6858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5791200" y="3041746"/>
                <a:ext cx="13716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6477000" y="3041746"/>
                <a:ext cx="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6477000" y="3041746"/>
                <a:ext cx="6858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5791200" y="3041746"/>
                <a:ext cx="6858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5105400" y="3041746"/>
                <a:ext cx="13716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7162800" y="3041746"/>
                <a:ext cx="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6477000" y="3041746"/>
                <a:ext cx="6858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5791200" y="3041746"/>
                <a:ext cx="13716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5105400" y="3041746"/>
                <a:ext cx="2057400" cy="7048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/>
            </p:spPr>
          </p:cxnSp>
        </p:grpSp>
        <p:sp>
          <p:nvSpPr>
            <p:cNvPr id="31" name="Oval 30"/>
            <p:cNvSpPr/>
            <p:nvPr/>
          </p:nvSpPr>
          <p:spPr>
            <a:xfrm>
              <a:off x="1725128" y="124528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410928" y="124528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096728" y="124528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782528" y="1245283"/>
              <a:ext cx="457200" cy="4572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708433" y="3058545"/>
              <a:ext cx="1110968" cy="378596"/>
              <a:chOff x="5724140" y="4105275"/>
              <a:chExt cx="1110968" cy="37859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724140" y="4105275"/>
                <a:ext cx="594591" cy="30777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996908" y="4114539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kern="0" dirty="0" smtClean="0">
                    <a:solidFill>
                      <a:prstClr val="black"/>
                    </a:solidFill>
                    <a:latin typeface="Calibri"/>
                  </a:rPr>
                  <a:t>in</a:t>
                </a:r>
              </a:p>
            </p:txBody>
          </p:sp>
          <p:sp>
            <p:nvSpPr>
              <p:cNvPr id="42" name="Right Arrow 41"/>
              <p:cNvSpPr/>
              <p:nvPr/>
            </p:nvSpPr>
            <p:spPr>
              <a:xfrm rot="16200000">
                <a:off x="5798671" y="4178395"/>
                <a:ext cx="228600" cy="177800"/>
              </a:xfrm>
              <a:prstGeom prst="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575082" y="1964012"/>
              <a:ext cx="1110969" cy="378596"/>
              <a:chOff x="5724139" y="4105275"/>
              <a:chExt cx="1110969" cy="37859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724139" y="4105275"/>
                <a:ext cx="845495" cy="30777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996908" y="4114539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kern="0" dirty="0" smtClean="0">
                    <a:solidFill>
                      <a:prstClr val="black"/>
                    </a:solidFill>
                    <a:latin typeface="Calibri"/>
                  </a:rPr>
                  <a:t>out</a:t>
                </a:r>
              </a:p>
            </p:txBody>
          </p:sp>
          <p:sp>
            <p:nvSpPr>
              <p:cNvPr id="39" name="Right Arrow 38"/>
              <p:cNvSpPr/>
              <p:nvPr/>
            </p:nvSpPr>
            <p:spPr>
              <a:xfrm rot="16200000">
                <a:off x="5798671" y="4178395"/>
                <a:ext cx="228600" cy="177800"/>
              </a:xfrm>
              <a:prstGeom prst="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59" name="Freeform 58"/>
          <p:cNvSpPr/>
          <p:nvPr/>
        </p:nvSpPr>
        <p:spPr>
          <a:xfrm>
            <a:off x="2950420" y="1295080"/>
            <a:ext cx="1099058" cy="2319873"/>
          </a:xfrm>
          <a:custGeom>
            <a:avLst/>
            <a:gdLst>
              <a:gd name="connsiteX0" fmla="*/ 0 w 3459480"/>
              <a:gd name="connsiteY0" fmla="*/ 1317414 h 1414894"/>
              <a:gd name="connsiteX1" fmla="*/ 327660 w 3459480"/>
              <a:gd name="connsiteY1" fmla="*/ 1279314 h 1414894"/>
              <a:gd name="connsiteX2" fmla="*/ 1965960 w 3459480"/>
              <a:gd name="connsiteY2" fmla="*/ 6774 h 1414894"/>
              <a:gd name="connsiteX3" fmla="*/ 3459480 w 3459480"/>
              <a:gd name="connsiteY3" fmla="*/ 784014 h 1414894"/>
              <a:gd name="connsiteX0" fmla="*/ 0 w 3459480"/>
              <a:gd name="connsiteY0" fmla="*/ 1317414 h 1377580"/>
              <a:gd name="connsiteX1" fmla="*/ 327660 w 3459480"/>
              <a:gd name="connsiteY1" fmla="*/ 1279314 h 1377580"/>
              <a:gd name="connsiteX2" fmla="*/ 1965960 w 3459480"/>
              <a:gd name="connsiteY2" fmla="*/ 6774 h 1377580"/>
              <a:gd name="connsiteX3" fmla="*/ 3459480 w 3459480"/>
              <a:gd name="connsiteY3" fmla="*/ 784014 h 1377580"/>
              <a:gd name="connsiteX0" fmla="*/ 0 w 3459480"/>
              <a:gd name="connsiteY0" fmla="*/ 1317414 h 1317414"/>
              <a:gd name="connsiteX1" fmla="*/ 1965960 w 3459480"/>
              <a:gd name="connsiteY1" fmla="*/ 6774 h 1317414"/>
              <a:gd name="connsiteX2" fmla="*/ 3459480 w 3459480"/>
              <a:gd name="connsiteY2" fmla="*/ 784014 h 1317414"/>
              <a:gd name="connsiteX0" fmla="*/ 0 w 3459480"/>
              <a:gd name="connsiteY0" fmla="*/ 1317414 h 1317414"/>
              <a:gd name="connsiteX1" fmla="*/ 1965960 w 3459480"/>
              <a:gd name="connsiteY1" fmla="*/ 6774 h 1317414"/>
              <a:gd name="connsiteX2" fmla="*/ 3459480 w 3459480"/>
              <a:gd name="connsiteY2" fmla="*/ 784014 h 1317414"/>
              <a:gd name="connsiteX0" fmla="*/ 0 w 3459480"/>
              <a:gd name="connsiteY0" fmla="*/ 1317765 h 1317765"/>
              <a:gd name="connsiteX1" fmla="*/ 1965960 w 3459480"/>
              <a:gd name="connsiteY1" fmla="*/ 7125 h 1317765"/>
              <a:gd name="connsiteX2" fmla="*/ 3459480 w 3459480"/>
              <a:gd name="connsiteY2" fmla="*/ 784365 h 1317765"/>
              <a:gd name="connsiteX0" fmla="*/ 0 w 3459480"/>
              <a:gd name="connsiteY0" fmla="*/ 745381 h 745381"/>
              <a:gd name="connsiteX1" fmla="*/ 1798320 w 3459480"/>
              <a:gd name="connsiteY1" fmla="*/ 36721 h 745381"/>
              <a:gd name="connsiteX2" fmla="*/ 3459480 w 3459480"/>
              <a:gd name="connsiteY2" fmla="*/ 211981 h 745381"/>
              <a:gd name="connsiteX0" fmla="*/ 0 w 3459480"/>
              <a:gd name="connsiteY0" fmla="*/ 745381 h 745381"/>
              <a:gd name="connsiteX1" fmla="*/ 1798320 w 3459480"/>
              <a:gd name="connsiteY1" fmla="*/ 36721 h 745381"/>
              <a:gd name="connsiteX2" fmla="*/ 3459480 w 3459480"/>
              <a:gd name="connsiteY2" fmla="*/ 211981 h 745381"/>
              <a:gd name="connsiteX0" fmla="*/ 0 w 3459480"/>
              <a:gd name="connsiteY0" fmla="*/ 728310 h 728310"/>
              <a:gd name="connsiteX1" fmla="*/ 1798320 w 3459480"/>
              <a:gd name="connsiteY1" fmla="*/ 19650 h 728310"/>
              <a:gd name="connsiteX2" fmla="*/ 3459480 w 3459480"/>
              <a:gd name="connsiteY2" fmla="*/ 194910 h 728310"/>
              <a:gd name="connsiteX0" fmla="*/ 0 w 3850188"/>
              <a:gd name="connsiteY0" fmla="*/ 708660 h 708660"/>
              <a:gd name="connsiteX1" fmla="*/ 1798320 w 3850188"/>
              <a:gd name="connsiteY1" fmla="*/ 0 h 708660"/>
              <a:gd name="connsiteX2" fmla="*/ 3850188 w 3850188"/>
              <a:gd name="connsiteY2" fmla="*/ 343688 h 708660"/>
              <a:gd name="connsiteX0" fmla="*/ 0 w 3850188"/>
              <a:gd name="connsiteY0" fmla="*/ 708660 h 708660"/>
              <a:gd name="connsiteX1" fmla="*/ 1798320 w 3850188"/>
              <a:gd name="connsiteY1" fmla="*/ 0 h 708660"/>
              <a:gd name="connsiteX2" fmla="*/ 3850188 w 3850188"/>
              <a:gd name="connsiteY2" fmla="*/ 343688 h 708660"/>
              <a:gd name="connsiteX0" fmla="*/ 0 w 3850188"/>
              <a:gd name="connsiteY0" fmla="*/ 708660 h 708660"/>
              <a:gd name="connsiteX1" fmla="*/ 1798320 w 3850188"/>
              <a:gd name="connsiteY1" fmla="*/ 0 h 708660"/>
              <a:gd name="connsiteX2" fmla="*/ 3850188 w 3850188"/>
              <a:gd name="connsiteY2" fmla="*/ 343688 h 708660"/>
              <a:gd name="connsiteX0" fmla="*/ 0 w 3850188"/>
              <a:gd name="connsiteY0" fmla="*/ 708660 h 708660"/>
              <a:gd name="connsiteX1" fmla="*/ 1798320 w 3850188"/>
              <a:gd name="connsiteY1" fmla="*/ 0 h 708660"/>
              <a:gd name="connsiteX2" fmla="*/ 3850188 w 3850188"/>
              <a:gd name="connsiteY2" fmla="*/ 343688 h 708660"/>
              <a:gd name="connsiteX0" fmla="*/ 0 w 3850188"/>
              <a:gd name="connsiteY0" fmla="*/ 708660 h 708660"/>
              <a:gd name="connsiteX1" fmla="*/ 1798320 w 3850188"/>
              <a:gd name="connsiteY1" fmla="*/ 0 h 708660"/>
              <a:gd name="connsiteX2" fmla="*/ 3850188 w 3850188"/>
              <a:gd name="connsiteY2" fmla="*/ 343688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0188" h="708660">
                <a:moveTo>
                  <a:pt x="0" y="708660"/>
                </a:moveTo>
                <a:cubicBezTo>
                  <a:pt x="207803" y="568978"/>
                  <a:pt x="913287" y="35309"/>
                  <a:pt x="1798320" y="0"/>
                </a:cubicBezTo>
                <a:cubicBezTo>
                  <a:pt x="2502840" y="11209"/>
                  <a:pt x="3412994" y="229125"/>
                  <a:pt x="3850188" y="343688"/>
                </a:cubicBezTo>
              </a:path>
            </a:pathLst>
          </a:custGeom>
          <a:noFill/>
          <a:ln w="25400" cap="flat" cmpd="sng" algn="ctr">
            <a:solidFill>
              <a:srgbClr val="C0504D"/>
            </a:solidFill>
            <a:prstDash val="solid"/>
            <a:tailEnd type="arrow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0" name="Group 59"/>
          <p:cNvGrpSpPr/>
          <p:nvPr/>
        </p:nvGrpSpPr>
        <p:grpSpPr>
          <a:xfrm rot="5400000">
            <a:off x="5429230" y="1966359"/>
            <a:ext cx="304800" cy="225162"/>
            <a:chOff x="1981200" y="1815990"/>
            <a:chExt cx="381000" cy="28145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66" name="Straight Connector 65"/>
          <p:cNvCxnSpPr/>
          <p:nvPr/>
        </p:nvCxnSpPr>
        <p:spPr>
          <a:xfrm flipH="1">
            <a:off x="5469050" y="2231339"/>
            <a:ext cx="1" cy="26334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 flipV="1">
            <a:off x="5469050" y="1755651"/>
            <a:ext cx="0" cy="1708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68" name="Group 67"/>
          <p:cNvGrpSpPr/>
          <p:nvPr/>
        </p:nvGrpSpPr>
        <p:grpSpPr>
          <a:xfrm rot="5400000">
            <a:off x="5958657" y="1966359"/>
            <a:ext cx="304800" cy="225162"/>
            <a:chOff x="1981200" y="1815990"/>
            <a:chExt cx="381000" cy="281452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74" name="Straight Connector 73"/>
          <p:cNvCxnSpPr/>
          <p:nvPr/>
        </p:nvCxnSpPr>
        <p:spPr>
          <a:xfrm>
            <a:off x="5998477" y="2231339"/>
            <a:ext cx="0" cy="26334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 flipV="1">
            <a:off x="5998477" y="1755651"/>
            <a:ext cx="0" cy="1708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76" name="Group 75"/>
          <p:cNvGrpSpPr/>
          <p:nvPr/>
        </p:nvGrpSpPr>
        <p:grpSpPr>
          <a:xfrm rot="5400000">
            <a:off x="6488084" y="1966359"/>
            <a:ext cx="304800" cy="225162"/>
            <a:chOff x="1981200" y="1815990"/>
            <a:chExt cx="381000" cy="281452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82" name="Straight Connector 81"/>
          <p:cNvCxnSpPr/>
          <p:nvPr/>
        </p:nvCxnSpPr>
        <p:spPr>
          <a:xfrm>
            <a:off x="6527904" y="2231339"/>
            <a:ext cx="0" cy="26334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3" name="Straight Connector 82"/>
          <p:cNvCxnSpPr/>
          <p:nvPr/>
        </p:nvCxnSpPr>
        <p:spPr>
          <a:xfrm flipV="1">
            <a:off x="6527904" y="1755651"/>
            <a:ext cx="0" cy="1708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4" name="Straight Connector 83"/>
          <p:cNvCxnSpPr/>
          <p:nvPr/>
        </p:nvCxnSpPr>
        <p:spPr>
          <a:xfrm>
            <a:off x="3683717" y="2532305"/>
            <a:ext cx="36576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4232357" y="2257985"/>
            <a:ext cx="304800" cy="207264"/>
            <a:chOff x="1066800" y="2019300"/>
            <a:chExt cx="518160" cy="381000"/>
          </a:xfrm>
        </p:grpSpPr>
        <p:sp>
          <p:nvSpPr>
            <p:cNvPr id="86" name="Isosceles Triangle 85"/>
            <p:cNvSpPr/>
            <p:nvPr/>
          </p:nvSpPr>
          <p:spPr>
            <a:xfrm rot="5400000">
              <a:off x="1066800" y="2019300"/>
              <a:ext cx="381000" cy="381000"/>
            </a:xfrm>
            <a:prstGeom prst="triangl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1447800" y="2141220"/>
              <a:ext cx="137160" cy="137160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88" name="Straight Connector 87"/>
          <p:cNvCxnSpPr>
            <a:stCxn id="86" idx="3"/>
          </p:cNvCxnSpPr>
          <p:nvPr/>
        </p:nvCxnSpPr>
        <p:spPr>
          <a:xfrm flipH="1">
            <a:off x="4049477" y="2361617"/>
            <a:ext cx="182881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>
            <a:off x="4049477" y="2361617"/>
            <a:ext cx="0" cy="353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4049477" y="2715185"/>
            <a:ext cx="6212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91" name="Group 90"/>
          <p:cNvGrpSpPr/>
          <p:nvPr/>
        </p:nvGrpSpPr>
        <p:grpSpPr>
          <a:xfrm>
            <a:off x="4670769" y="2139168"/>
            <a:ext cx="304800" cy="225162"/>
            <a:chOff x="1981200" y="1815990"/>
            <a:chExt cx="381000" cy="281452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97" name="Straight Connector 96"/>
          <p:cNvCxnSpPr>
            <a:stCxn id="87" idx="6"/>
          </p:cNvCxnSpPr>
          <p:nvPr/>
        </p:nvCxnSpPr>
        <p:spPr>
          <a:xfrm>
            <a:off x="4537157" y="2361618"/>
            <a:ext cx="13361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98" name="Group 97"/>
          <p:cNvGrpSpPr/>
          <p:nvPr/>
        </p:nvGrpSpPr>
        <p:grpSpPr>
          <a:xfrm>
            <a:off x="4670769" y="2486249"/>
            <a:ext cx="304800" cy="225162"/>
            <a:chOff x="1981200" y="1815990"/>
            <a:chExt cx="381000" cy="281452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04" name="Straight Connector 103"/>
          <p:cNvCxnSpPr/>
          <p:nvPr/>
        </p:nvCxnSpPr>
        <p:spPr>
          <a:xfrm flipV="1">
            <a:off x="4975569" y="2359428"/>
            <a:ext cx="209713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 flipV="1">
            <a:off x="4975569" y="2709327"/>
            <a:ext cx="2097130" cy="208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06" name="Group 105"/>
          <p:cNvGrpSpPr/>
          <p:nvPr/>
        </p:nvGrpSpPr>
        <p:grpSpPr>
          <a:xfrm>
            <a:off x="7072356" y="2136839"/>
            <a:ext cx="304800" cy="225162"/>
            <a:chOff x="1981200" y="1815990"/>
            <a:chExt cx="381000" cy="281452"/>
          </a:xfrm>
        </p:grpSpPr>
        <p:cxnSp>
          <p:nvCxnSpPr>
            <p:cNvPr id="107" name="Straight Connector 106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>
            <a:off x="7072700" y="2482933"/>
            <a:ext cx="304800" cy="225162"/>
            <a:chOff x="1981200" y="1815990"/>
            <a:chExt cx="381000" cy="281452"/>
          </a:xfrm>
        </p:grpSpPr>
        <p:cxnSp>
          <p:nvCxnSpPr>
            <p:cNvPr id="113" name="Straight Connector 112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18" name="Straight Connector 117"/>
          <p:cNvCxnSpPr/>
          <p:nvPr/>
        </p:nvCxnSpPr>
        <p:spPr>
          <a:xfrm>
            <a:off x="7377500" y="2359428"/>
            <a:ext cx="3172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9" name="Straight Connector 118"/>
          <p:cNvCxnSpPr/>
          <p:nvPr/>
        </p:nvCxnSpPr>
        <p:spPr>
          <a:xfrm>
            <a:off x="7377156" y="2706676"/>
            <a:ext cx="3172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0" name="Straight Connector 119"/>
          <p:cNvCxnSpPr/>
          <p:nvPr/>
        </p:nvCxnSpPr>
        <p:spPr>
          <a:xfrm>
            <a:off x="3683717" y="3384889"/>
            <a:ext cx="36576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21" name="Group 120"/>
          <p:cNvGrpSpPr/>
          <p:nvPr/>
        </p:nvGrpSpPr>
        <p:grpSpPr>
          <a:xfrm>
            <a:off x="4232357" y="3110569"/>
            <a:ext cx="304800" cy="207264"/>
            <a:chOff x="1066800" y="2019300"/>
            <a:chExt cx="518160" cy="381000"/>
          </a:xfrm>
        </p:grpSpPr>
        <p:sp>
          <p:nvSpPr>
            <p:cNvPr id="122" name="Isosceles Triangle 121"/>
            <p:cNvSpPr/>
            <p:nvPr/>
          </p:nvSpPr>
          <p:spPr>
            <a:xfrm rot="5400000">
              <a:off x="1066800" y="2019300"/>
              <a:ext cx="381000" cy="381000"/>
            </a:xfrm>
            <a:prstGeom prst="triangl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1447800" y="2141220"/>
              <a:ext cx="137160" cy="137160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24" name="Straight Connector 123"/>
          <p:cNvCxnSpPr>
            <a:stCxn id="122" idx="3"/>
          </p:cNvCxnSpPr>
          <p:nvPr/>
        </p:nvCxnSpPr>
        <p:spPr>
          <a:xfrm flipH="1">
            <a:off x="4049477" y="3214201"/>
            <a:ext cx="182881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5" name="Straight Connector 124"/>
          <p:cNvCxnSpPr/>
          <p:nvPr/>
        </p:nvCxnSpPr>
        <p:spPr>
          <a:xfrm>
            <a:off x="4049477" y="3214201"/>
            <a:ext cx="0" cy="353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6" name="Straight Connector 125"/>
          <p:cNvCxnSpPr/>
          <p:nvPr/>
        </p:nvCxnSpPr>
        <p:spPr>
          <a:xfrm>
            <a:off x="4049477" y="3567769"/>
            <a:ext cx="6212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27" name="Group 126"/>
          <p:cNvGrpSpPr/>
          <p:nvPr/>
        </p:nvGrpSpPr>
        <p:grpSpPr>
          <a:xfrm>
            <a:off x="4670769" y="2991752"/>
            <a:ext cx="304800" cy="225162"/>
            <a:chOff x="1981200" y="1815990"/>
            <a:chExt cx="381000" cy="281452"/>
          </a:xfrm>
        </p:grpSpPr>
        <p:cxnSp>
          <p:nvCxnSpPr>
            <p:cNvPr id="128" name="Straight Connector 127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33" name="Straight Connector 132"/>
          <p:cNvCxnSpPr>
            <a:stCxn id="123" idx="6"/>
          </p:cNvCxnSpPr>
          <p:nvPr/>
        </p:nvCxnSpPr>
        <p:spPr>
          <a:xfrm>
            <a:off x="4537157" y="3214202"/>
            <a:ext cx="13361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34" name="Group 133"/>
          <p:cNvGrpSpPr/>
          <p:nvPr/>
        </p:nvGrpSpPr>
        <p:grpSpPr>
          <a:xfrm>
            <a:off x="4670769" y="3338833"/>
            <a:ext cx="304800" cy="225162"/>
            <a:chOff x="1981200" y="1815990"/>
            <a:chExt cx="381000" cy="281452"/>
          </a:xfrm>
        </p:grpSpPr>
        <p:cxnSp>
          <p:nvCxnSpPr>
            <p:cNvPr id="135" name="Straight Connector 134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40" name="Straight Connector 139"/>
          <p:cNvCxnSpPr/>
          <p:nvPr/>
        </p:nvCxnSpPr>
        <p:spPr>
          <a:xfrm flipV="1">
            <a:off x="4975569" y="3212012"/>
            <a:ext cx="209713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1" name="Straight Connector 140"/>
          <p:cNvCxnSpPr/>
          <p:nvPr/>
        </p:nvCxnSpPr>
        <p:spPr>
          <a:xfrm flipV="1">
            <a:off x="4975569" y="3561911"/>
            <a:ext cx="2097130" cy="208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42" name="Group 141"/>
          <p:cNvGrpSpPr/>
          <p:nvPr/>
        </p:nvGrpSpPr>
        <p:grpSpPr>
          <a:xfrm>
            <a:off x="7072356" y="2989423"/>
            <a:ext cx="304800" cy="225162"/>
            <a:chOff x="1981200" y="1815990"/>
            <a:chExt cx="381000" cy="281452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48" name="Group 147"/>
          <p:cNvGrpSpPr/>
          <p:nvPr/>
        </p:nvGrpSpPr>
        <p:grpSpPr>
          <a:xfrm>
            <a:off x="7072700" y="3335517"/>
            <a:ext cx="304800" cy="225162"/>
            <a:chOff x="1981200" y="1815990"/>
            <a:chExt cx="381000" cy="281452"/>
          </a:xfrm>
        </p:grpSpPr>
        <p:cxnSp>
          <p:nvCxnSpPr>
            <p:cNvPr id="149" name="Straight Connector 148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54" name="Straight Connector 153"/>
          <p:cNvCxnSpPr/>
          <p:nvPr/>
        </p:nvCxnSpPr>
        <p:spPr>
          <a:xfrm>
            <a:off x="7377500" y="3212012"/>
            <a:ext cx="3172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5" name="Straight Connector 154"/>
          <p:cNvCxnSpPr/>
          <p:nvPr/>
        </p:nvCxnSpPr>
        <p:spPr>
          <a:xfrm>
            <a:off x="7377156" y="3559260"/>
            <a:ext cx="3172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6" name="Straight Connector 155"/>
          <p:cNvCxnSpPr/>
          <p:nvPr/>
        </p:nvCxnSpPr>
        <p:spPr>
          <a:xfrm>
            <a:off x="3683717" y="4237472"/>
            <a:ext cx="36576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57" name="Group 156"/>
          <p:cNvGrpSpPr/>
          <p:nvPr/>
        </p:nvGrpSpPr>
        <p:grpSpPr>
          <a:xfrm>
            <a:off x="4232357" y="3963152"/>
            <a:ext cx="304800" cy="207264"/>
            <a:chOff x="1066800" y="2019300"/>
            <a:chExt cx="518160" cy="381000"/>
          </a:xfrm>
        </p:grpSpPr>
        <p:sp>
          <p:nvSpPr>
            <p:cNvPr id="158" name="Isosceles Triangle 157"/>
            <p:cNvSpPr/>
            <p:nvPr/>
          </p:nvSpPr>
          <p:spPr>
            <a:xfrm rot="5400000">
              <a:off x="1066800" y="2019300"/>
              <a:ext cx="381000" cy="381000"/>
            </a:xfrm>
            <a:prstGeom prst="triangl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447800" y="2141220"/>
              <a:ext cx="137160" cy="137160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60" name="Straight Connector 159"/>
          <p:cNvCxnSpPr>
            <a:stCxn id="158" idx="3"/>
          </p:cNvCxnSpPr>
          <p:nvPr/>
        </p:nvCxnSpPr>
        <p:spPr>
          <a:xfrm flipH="1">
            <a:off x="4049477" y="4066784"/>
            <a:ext cx="182881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1" name="Straight Connector 160"/>
          <p:cNvCxnSpPr/>
          <p:nvPr/>
        </p:nvCxnSpPr>
        <p:spPr>
          <a:xfrm>
            <a:off x="4049477" y="4066784"/>
            <a:ext cx="0" cy="353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2" name="Straight Connector 161"/>
          <p:cNvCxnSpPr/>
          <p:nvPr/>
        </p:nvCxnSpPr>
        <p:spPr>
          <a:xfrm>
            <a:off x="4049477" y="4420352"/>
            <a:ext cx="6212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63" name="Group 162"/>
          <p:cNvGrpSpPr/>
          <p:nvPr/>
        </p:nvGrpSpPr>
        <p:grpSpPr>
          <a:xfrm>
            <a:off x="4670769" y="3844335"/>
            <a:ext cx="304800" cy="225162"/>
            <a:chOff x="1981200" y="1815990"/>
            <a:chExt cx="381000" cy="281452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69" name="Straight Connector 168"/>
          <p:cNvCxnSpPr>
            <a:stCxn id="159" idx="6"/>
          </p:cNvCxnSpPr>
          <p:nvPr/>
        </p:nvCxnSpPr>
        <p:spPr>
          <a:xfrm>
            <a:off x="4537157" y="4066785"/>
            <a:ext cx="13361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70" name="Group 169"/>
          <p:cNvGrpSpPr/>
          <p:nvPr/>
        </p:nvGrpSpPr>
        <p:grpSpPr>
          <a:xfrm>
            <a:off x="4670769" y="4191416"/>
            <a:ext cx="304800" cy="225162"/>
            <a:chOff x="1981200" y="1815990"/>
            <a:chExt cx="381000" cy="281452"/>
          </a:xfrm>
        </p:grpSpPr>
        <p:cxnSp>
          <p:nvCxnSpPr>
            <p:cNvPr id="171" name="Straight Connector 170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76" name="Straight Connector 175"/>
          <p:cNvCxnSpPr/>
          <p:nvPr/>
        </p:nvCxnSpPr>
        <p:spPr>
          <a:xfrm flipV="1">
            <a:off x="4975569" y="4064595"/>
            <a:ext cx="209713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7" name="Straight Connector 176"/>
          <p:cNvCxnSpPr/>
          <p:nvPr/>
        </p:nvCxnSpPr>
        <p:spPr>
          <a:xfrm flipV="1">
            <a:off x="4975569" y="4414494"/>
            <a:ext cx="2097130" cy="208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78" name="Group 177"/>
          <p:cNvGrpSpPr/>
          <p:nvPr/>
        </p:nvGrpSpPr>
        <p:grpSpPr>
          <a:xfrm>
            <a:off x="7072356" y="3842006"/>
            <a:ext cx="304800" cy="225162"/>
            <a:chOff x="1981200" y="1815990"/>
            <a:chExt cx="381000" cy="281452"/>
          </a:xfrm>
        </p:grpSpPr>
        <p:cxnSp>
          <p:nvCxnSpPr>
            <p:cNvPr id="179" name="Straight Connector 178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84" name="Group 183"/>
          <p:cNvGrpSpPr/>
          <p:nvPr/>
        </p:nvGrpSpPr>
        <p:grpSpPr>
          <a:xfrm>
            <a:off x="7072700" y="4188100"/>
            <a:ext cx="304800" cy="225162"/>
            <a:chOff x="1981200" y="1815990"/>
            <a:chExt cx="381000" cy="281452"/>
          </a:xfrm>
        </p:grpSpPr>
        <p:cxnSp>
          <p:nvCxnSpPr>
            <p:cNvPr id="185" name="Straight Connector 184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90" name="Straight Connector 189"/>
          <p:cNvCxnSpPr/>
          <p:nvPr/>
        </p:nvCxnSpPr>
        <p:spPr>
          <a:xfrm>
            <a:off x="7377500" y="4064595"/>
            <a:ext cx="3172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1" name="Straight Connector 190"/>
          <p:cNvCxnSpPr/>
          <p:nvPr/>
        </p:nvCxnSpPr>
        <p:spPr>
          <a:xfrm>
            <a:off x="7377156" y="4411843"/>
            <a:ext cx="3172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92" name="Group 191"/>
          <p:cNvGrpSpPr/>
          <p:nvPr/>
        </p:nvGrpSpPr>
        <p:grpSpPr>
          <a:xfrm>
            <a:off x="5117445" y="5332437"/>
            <a:ext cx="737366" cy="512064"/>
            <a:chOff x="2409653" y="5958494"/>
            <a:chExt cx="921707" cy="640080"/>
          </a:xfrm>
        </p:grpSpPr>
        <p:sp>
          <p:nvSpPr>
            <p:cNvPr id="193" name="Oval 192"/>
            <p:cNvSpPr/>
            <p:nvPr/>
          </p:nvSpPr>
          <p:spPr>
            <a:xfrm>
              <a:off x="2541895" y="5958494"/>
              <a:ext cx="640080" cy="640080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7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409653" y="6091767"/>
              <a:ext cx="92170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  <a:latin typeface="Calibri"/>
                </a:rPr>
                <a:t>Neuron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5646685" y="5332437"/>
            <a:ext cx="737366" cy="512064"/>
            <a:chOff x="2409653" y="5958494"/>
            <a:chExt cx="921707" cy="640080"/>
          </a:xfrm>
        </p:grpSpPr>
        <p:sp>
          <p:nvSpPr>
            <p:cNvPr id="196" name="Oval 195"/>
            <p:cNvSpPr/>
            <p:nvPr/>
          </p:nvSpPr>
          <p:spPr>
            <a:xfrm>
              <a:off x="2541895" y="5958494"/>
              <a:ext cx="640080" cy="640080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7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409653" y="6091767"/>
              <a:ext cx="92170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  <a:latin typeface="Calibri"/>
                </a:rPr>
                <a:t>Neuron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177507" y="5332437"/>
            <a:ext cx="737366" cy="512064"/>
            <a:chOff x="2409653" y="5958494"/>
            <a:chExt cx="921707" cy="640080"/>
          </a:xfrm>
        </p:grpSpPr>
        <p:sp>
          <p:nvSpPr>
            <p:cNvPr id="199" name="Oval 198"/>
            <p:cNvSpPr/>
            <p:nvPr/>
          </p:nvSpPr>
          <p:spPr>
            <a:xfrm>
              <a:off x="2541895" y="5958494"/>
              <a:ext cx="640080" cy="640080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7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409653" y="6091767"/>
              <a:ext cx="92170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  <a:latin typeface="Calibri"/>
                </a:rPr>
                <a:t>Neuron</a:t>
              </a:r>
            </a:p>
          </p:txBody>
        </p:sp>
      </p:grpSp>
      <p:cxnSp>
        <p:nvCxnSpPr>
          <p:cNvPr id="201" name="Straight Connector 200"/>
          <p:cNvCxnSpPr/>
          <p:nvPr/>
        </p:nvCxnSpPr>
        <p:spPr>
          <a:xfrm>
            <a:off x="5479271" y="5844501"/>
            <a:ext cx="0" cy="14791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2" name="Straight Connector 201"/>
          <p:cNvCxnSpPr/>
          <p:nvPr/>
        </p:nvCxnSpPr>
        <p:spPr>
          <a:xfrm>
            <a:off x="6007783" y="5844501"/>
            <a:ext cx="0" cy="14791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3" name="Straight Connector 202"/>
          <p:cNvCxnSpPr/>
          <p:nvPr/>
        </p:nvCxnSpPr>
        <p:spPr>
          <a:xfrm>
            <a:off x="6539332" y="5844501"/>
            <a:ext cx="0" cy="14791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04" name="TextBox 203"/>
          <p:cNvSpPr txBox="1"/>
          <p:nvPr/>
        </p:nvSpPr>
        <p:spPr>
          <a:xfrm rot="16200000">
            <a:off x="2160122" y="3209624"/>
            <a:ext cx="265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Inputs from previous layer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Right Arrow 204"/>
          <p:cNvSpPr/>
          <p:nvPr/>
        </p:nvSpPr>
        <p:spPr>
          <a:xfrm>
            <a:off x="3683717" y="3040155"/>
            <a:ext cx="182880" cy="176759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Down Arrow 205"/>
          <p:cNvSpPr/>
          <p:nvPr/>
        </p:nvSpPr>
        <p:spPr>
          <a:xfrm>
            <a:off x="6167262" y="5852761"/>
            <a:ext cx="186288" cy="17282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4696512" y="5952735"/>
            <a:ext cx="265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Outputs to next layer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Down Arrow 207"/>
          <p:cNvSpPr/>
          <p:nvPr/>
        </p:nvSpPr>
        <p:spPr>
          <a:xfrm rot="16200000">
            <a:off x="8380001" y="3082100"/>
            <a:ext cx="186288" cy="17282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TextBox 208"/>
          <p:cNvSpPr txBox="1"/>
          <p:nvPr/>
        </p:nvSpPr>
        <p:spPr>
          <a:xfrm rot="16200000">
            <a:off x="7539861" y="3054189"/>
            <a:ext cx="265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prstClr val="black"/>
                </a:solidFill>
                <a:latin typeface="Calibri"/>
              </a:rPr>
              <a:t>Backpropagated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error to previous layer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Down Arrow 209"/>
          <p:cNvSpPr/>
          <p:nvPr/>
        </p:nvSpPr>
        <p:spPr>
          <a:xfrm>
            <a:off x="5687418" y="1796102"/>
            <a:ext cx="186288" cy="17282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686374" y="1169673"/>
            <a:ext cx="265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prstClr val="black"/>
                </a:solidFill>
                <a:latin typeface="Calibri"/>
              </a:rPr>
              <a:t>Backpropagated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error 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from following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layer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4549044" y="1888061"/>
            <a:ext cx="60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ctrl 1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663540" y="1912712"/>
            <a:ext cx="60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ctrl 2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7646120" y="2200658"/>
            <a:ext cx="951888" cy="640080"/>
            <a:chOff x="8228978" y="2200658"/>
            <a:chExt cx="951888" cy="640080"/>
          </a:xfrm>
        </p:grpSpPr>
        <p:cxnSp>
          <p:nvCxnSpPr>
            <p:cNvPr id="215" name="Straight Connector 214"/>
            <p:cNvCxnSpPr/>
            <p:nvPr/>
          </p:nvCxnSpPr>
          <p:spPr>
            <a:xfrm flipV="1">
              <a:off x="8888258" y="2534604"/>
              <a:ext cx="292608" cy="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16" name="Oval 215"/>
            <p:cNvSpPr/>
            <p:nvPr/>
          </p:nvSpPr>
          <p:spPr>
            <a:xfrm>
              <a:off x="8232294" y="2200658"/>
              <a:ext cx="640080" cy="640080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7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228978" y="2303987"/>
              <a:ext cx="637300" cy="471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  <a:latin typeface="Calibri"/>
                </a:rPr>
                <a:t>Error Sum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7649069" y="3058667"/>
            <a:ext cx="942537" cy="640080"/>
            <a:chOff x="8228978" y="2200658"/>
            <a:chExt cx="942537" cy="640080"/>
          </a:xfrm>
        </p:grpSpPr>
        <p:cxnSp>
          <p:nvCxnSpPr>
            <p:cNvPr id="219" name="Straight Connector 218"/>
            <p:cNvCxnSpPr/>
            <p:nvPr/>
          </p:nvCxnSpPr>
          <p:spPr>
            <a:xfrm flipV="1">
              <a:off x="8878907" y="2504124"/>
              <a:ext cx="292608" cy="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20" name="Oval 219"/>
            <p:cNvSpPr/>
            <p:nvPr/>
          </p:nvSpPr>
          <p:spPr>
            <a:xfrm>
              <a:off x="8232294" y="2200658"/>
              <a:ext cx="640080" cy="640080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7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228978" y="2303987"/>
              <a:ext cx="637300" cy="471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  <a:latin typeface="Calibri"/>
                </a:rPr>
                <a:t>Error Sum</a:t>
              </a: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7642973" y="3918204"/>
            <a:ext cx="942537" cy="640080"/>
            <a:chOff x="8228978" y="2200658"/>
            <a:chExt cx="942537" cy="640080"/>
          </a:xfrm>
        </p:grpSpPr>
        <p:cxnSp>
          <p:nvCxnSpPr>
            <p:cNvPr id="223" name="Straight Connector 222"/>
            <p:cNvCxnSpPr/>
            <p:nvPr/>
          </p:nvCxnSpPr>
          <p:spPr>
            <a:xfrm flipV="1">
              <a:off x="8878907" y="2504124"/>
              <a:ext cx="292608" cy="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24" name="Oval 223"/>
            <p:cNvSpPr/>
            <p:nvPr/>
          </p:nvSpPr>
          <p:spPr>
            <a:xfrm>
              <a:off x="8232294" y="2200658"/>
              <a:ext cx="640080" cy="640080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7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8228978" y="2303987"/>
              <a:ext cx="637300" cy="471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  <a:latin typeface="Calibri"/>
                </a:rPr>
                <a:t>Error Sum</a:t>
              </a:r>
            </a:p>
          </p:txBody>
        </p:sp>
      </p:grpSp>
      <p:grpSp>
        <p:nvGrpSpPr>
          <p:cNvPr id="226" name="Group 225"/>
          <p:cNvGrpSpPr/>
          <p:nvPr/>
        </p:nvGrpSpPr>
        <p:grpSpPr>
          <a:xfrm rot="5400000">
            <a:off x="5437185" y="4904630"/>
            <a:ext cx="304800" cy="225162"/>
            <a:chOff x="1981200" y="1815990"/>
            <a:chExt cx="381000" cy="281452"/>
          </a:xfrm>
        </p:grpSpPr>
        <p:cxnSp>
          <p:nvCxnSpPr>
            <p:cNvPr id="227" name="Straight Connector 226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29" name="Straight Connector 228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32" name="Group 231"/>
          <p:cNvGrpSpPr/>
          <p:nvPr/>
        </p:nvGrpSpPr>
        <p:grpSpPr>
          <a:xfrm rot="5400000">
            <a:off x="5966612" y="4904630"/>
            <a:ext cx="304800" cy="225162"/>
            <a:chOff x="1981200" y="1815990"/>
            <a:chExt cx="381000" cy="281452"/>
          </a:xfrm>
        </p:grpSpPr>
        <p:cxnSp>
          <p:nvCxnSpPr>
            <p:cNvPr id="233" name="Straight Connector 232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38" name="Group 237"/>
          <p:cNvGrpSpPr/>
          <p:nvPr/>
        </p:nvGrpSpPr>
        <p:grpSpPr>
          <a:xfrm rot="5400000">
            <a:off x="6496039" y="4904630"/>
            <a:ext cx="304800" cy="225162"/>
            <a:chOff x="1981200" y="1815990"/>
            <a:chExt cx="381000" cy="281452"/>
          </a:xfrm>
        </p:grpSpPr>
        <p:cxnSp>
          <p:nvCxnSpPr>
            <p:cNvPr id="239" name="Straight Connector 238"/>
            <p:cNvCxnSpPr/>
            <p:nvPr/>
          </p:nvCxnSpPr>
          <p:spPr>
            <a:xfrm flipV="1">
              <a:off x="1981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>
            <a:xfrm>
              <a:off x="1981200" y="1976436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1" name="Straight Connector 240"/>
            <p:cNvCxnSpPr/>
            <p:nvPr/>
          </p:nvCxnSpPr>
          <p:spPr>
            <a:xfrm flipV="1">
              <a:off x="2362200" y="1976436"/>
              <a:ext cx="0" cy="121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2" name="Straight Connector 241"/>
            <p:cNvCxnSpPr/>
            <p:nvPr/>
          </p:nvCxnSpPr>
          <p:spPr>
            <a:xfrm>
              <a:off x="1981200" y="1931205"/>
              <a:ext cx="381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>
            <a:xfrm flipV="1">
              <a:off x="2171700" y="1815990"/>
              <a:ext cx="0" cy="115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244" name="TextBox 243"/>
          <p:cNvSpPr txBox="1"/>
          <p:nvPr/>
        </p:nvSpPr>
        <p:spPr>
          <a:xfrm>
            <a:off x="6671495" y="4850983"/>
            <a:ext cx="60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ctrl 1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5" name="Straight Connector 244"/>
          <p:cNvCxnSpPr/>
          <p:nvPr/>
        </p:nvCxnSpPr>
        <p:spPr>
          <a:xfrm flipV="1">
            <a:off x="5472098" y="5164810"/>
            <a:ext cx="0" cy="1708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6" name="Straight Connector 245"/>
          <p:cNvCxnSpPr/>
          <p:nvPr/>
        </p:nvCxnSpPr>
        <p:spPr>
          <a:xfrm flipV="1">
            <a:off x="6001525" y="5164810"/>
            <a:ext cx="0" cy="1708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7" name="Straight Connector 246"/>
          <p:cNvCxnSpPr/>
          <p:nvPr/>
        </p:nvCxnSpPr>
        <p:spPr>
          <a:xfrm flipV="1">
            <a:off x="6530952" y="5164810"/>
            <a:ext cx="0" cy="1708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48" name="Right Arrow 247"/>
          <p:cNvSpPr/>
          <p:nvPr/>
        </p:nvSpPr>
        <p:spPr>
          <a:xfrm>
            <a:off x="3680768" y="3513149"/>
            <a:ext cx="182880" cy="176759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Down Arrow 248"/>
          <p:cNvSpPr/>
          <p:nvPr/>
        </p:nvSpPr>
        <p:spPr>
          <a:xfrm rot="16200000">
            <a:off x="8374949" y="3479873"/>
            <a:ext cx="186288" cy="17282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Down Arrow 249"/>
          <p:cNvSpPr/>
          <p:nvPr/>
        </p:nvSpPr>
        <p:spPr>
          <a:xfrm>
            <a:off x="5658913" y="5856114"/>
            <a:ext cx="186288" cy="17282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Down Arrow 250"/>
          <p:cNvSpPr/>
          <p:nvPr/>
        </p:nvSpPr>
        <p:spPr>
          <a:xfrm>
            <a:off x="6213962" y="1796103"/>
            <a:ext cx="186288" cy="17282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52" name="Group 251"/>
          <p:cNvGrpSpPr/>
          <p:nvPr/>
        </p:nvGrpSpPr>
        <p:grpSpPr>
          <a:xfrm rot="2742379">
            <a:off x="5225980" y="2415416"/>
            <a:ext cx="295995" cy="92121"/>
            <a:chOff x="2940227" y="922186"/>
            <a:chExt cx="295995" cy="92121"/>
          </a:xfrm>
        </p:grpSpPr>
        <p:cxnSp>
          <p:nvCxnSpPr>
            <p:cNvPr id="253" name="Straight Connector 252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4" name="Straight Connector 253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55" name="Oval 254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7" name="Straight Connector 256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9" name="Straight Connector 258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2" name="Straight Connector 261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5" name="Straight Connector 264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6" name="Straight Connector 265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8" name="Straight Connector 267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70" name="Group 269"/>
          <p:cNvGrpSpPr/>
          <p:nvPr/>
        </p:nvGrpSpPr>
        <p:grpSpPr>
          <a:xfrm rot="2742379">
            <a:off x="5758414" y="2415416"/>
            <a:ext cx="295995" cy="92121"/>
            <a:chOff x="2940227" y="922186"/>
            <a:chExt cx="295995" cy="92121"/>
          </a:xfrm>
        </p:grpSpPr>
        <p:cxnSp>
          <p:nvCxnSpPr>
            <p:cNvPr id="271" name="Straight Connector 270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2" name="Straight Connector 271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73" name="Oval 272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5" name="Straight Connector 274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7" name="Straight Connector 276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8" name="Straight Connector 277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9" name="Straight Connector 278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0" name="Straight Connector 279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1" name="Straight Connector 280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3" name="Straight Connector 282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4" name="Straight Connector 283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6" name="Straight Connector 285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7" name="Straight Connector 286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88" name="Group 287"/>
          <p:cNvGrpSpPr/>
          <p:nvPr/>
        </p:nvGrpSpPr>
        <p:grpSpPr>
          <a:xfrm rot="2742379">
            <a:off x="6287592" y="2415416"/>
            <a:ext cx="295995" cy="92121"/>
            <a:chOff x="2940227" y="922186"/>
            <a:chExt cx="295995" cy="92121"/>
          </a:xfrm>
        </p:grpSpPr>
        <p:cxnSp>
          <p:nvCxnSpPr>
            <p:cNvPr id="289" name="Straight Connector 288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0" name="Straight Connector 289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91" name="Oval 290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3" name="Straight Connector 292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6" name="Straight Connector 295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8" name="Straight Connector 297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9" name="Straight Connector 298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1" name="Straight Connector 300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2" name="Straight Connector 301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4" name="Straight Connector 303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306" name="Group 305"/>
          <p:cNvGrpSpPr/>
          <p:nvPr/>
        </p:nvGrpSpPr>
        <p:grpSpPr>
          <a:xfrm rot="2742379">
            <a:off x="5224938" y="2768337"/>
            <a:ext cx="295995" cy="92121"/>
            <a:chOff x="2940227" y="922186"/>
            <a:chExt cx="295995" cy="92121"/>
          </a:xfrm>
        </p:grpSpPr>
        <p:cxnSp>
          <p:nvCxnSpPr>
            <p:cNvPr id="307" name="Straight Connector 306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09" name="Oval 308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3" name="Straight Connector 312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4" name="Straight Connector 313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6" name="Straight Connector 315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7" name="Straight Connector 316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9" name="Straight Connector 318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20" name="Straight Connector 319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21" name="Straight Connector 320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22" name="Straight Connector 321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23" name="Straight Connector 322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324" name="Group 323"/>
          <p:cNvGrpSpPr/>
          <p:nvPr/>
        </p:nvGrpSpPr>
        <p:grpSpPr>
          <a:xfrm rot="2742379">
            <a:off x="5757372" y="2768337"/>
            <a:ext cx="295995" cy="92121"/>
            <a:chOff x="2940227" y="922186"/>
            <a:chExt cx="295995" cy="92121"/>
          </a:xfrm>
        </p:grpSpPr>
        <p:cxnSp>
          <p:nvCxnSpPr>
            <p:cNvPr id="325" name="Straight Connector 324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26" name="Straight Connector 325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27" name="Oval 326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9" name="Straight Connector 328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0" name="Straight Connector 329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1" name="Straight Connector 330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2" name="Straight Connector 331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4" name="Straight Connector 333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5" name="Straight Connector 334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6" name="Straight Connector 335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7" name="Straight Connector 336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8" name="Straight Connector 337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0" name="Straight Connector 339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1" name="Straight Connector 340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342" name="Group 341"/>
          <p:cNvGrpSpPr/>
          <p:nvPr/>
        </p:nvGrpSpPr>
        <p:grpSpPr>
          <a:xfrm rot="2742379">
            <a:off x="6286550" y="2768337"/>
            <a:ext cx="295995" cy="92121"/>
            <a:chOff x="2940227" y="922186"/>
            <a:chExt cx="295995" cy="92121"/>
          </a:xfrm>
        </p:grpSpPr>
        <p:cxnSp>
          <p:nvCxnSpPr>
            <p:cNvPr id="343" name="Straight Connector 342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4" name="Straight Connector 343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45" name="Oval 344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7" name="Straight Connector 346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8" name="Straight Connector 347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9" name="Straight Connector 348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0" name="Straight Connector 349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1" name="Straight Connector 350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2" name="Straight Connector 351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3" name="Straight Connector 352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4" name="Straight Connector 353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5" name="Straight Connector 354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6" name="Straight Connector 355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7" name="Straight Connector 356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8" name="Straight Connector 357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9" name="Straight Connector 358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360" name="Group 359"/>
          <p:cNvGrpSpPr/>
          <p:nvPr/>
        </p:nvGrpSpPr>
        <p:grpSpPr>
          <a:xfrm rot="2742379">
            <a:off x="5228291" y="3268158"/>
            <a:ext cx="295995" cy="92121"/>
            <a:chOff x="2940227" y="922186"/>
            <a:chExt cx="295995" cy="92121"/>
          </a:xfrm>
        </p:grpSpPr>
        <p:cxnSp>
          <p:nvCxnSpPr>
            <p:cNvPr id="361" name="Straight Connector 360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62" name="Straight Connector 361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63" name="Oval 362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5" name="Straight Connector 364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66" name="Straight Connector 365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67" name="Straight Connector 366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68" name="Straight Connector 367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69" name="Straight Connector 368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0" name="Straight Connector 369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1" name="Straight Connector 370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2" name="Straight Connector 371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3" name="Straight Connector 372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4" name="Straight Connector 373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5" name="Straight Connector 374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6" name="Straight Connector 375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7" name="Straight Connector 376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378" name="Group 377"/>
          <p:cNvGrpSpPr/>
          <p:nvPr/>
        </p:nvGrpSpPr>
        <p:grpSpPr>
          <a:xfrm rot="2742379">
            <a:off x="5760725" y="3268158"/>
            <a:ext cx="295995" cy="92121"/>
            <a:chOff x="2940227" y="922186"/>
            <a:chExt cx="295995" cy="92121"/>
          </a:xfrm>
        </p:grpSpPr>
        <p:cxnSp>
          <p:nvCxnSpPr>
            <p:cNvPr id="379" name="Straight Connector 378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0" name="Straight Connector 379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81" name="Oval 380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3" name="Straight Connector 382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4" name="Straight Connector 383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5" name="Straight Connector 384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6" name="Straight Connector 385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7" name="Straight Connector 386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8" name="Straight Connector 387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9" name="Straight Connector 388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0" name="Straight Connector 389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1" name="Straight Connector 390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2" name="Straight Connector 391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3" name="Straight Connector 392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4" name="Straight Connector 393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5" name="Straight Connector 394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396" name="Group 395"/>
          <p:cNvGrpSpPr/>
          <p:nvPr/>
        </p:nvGrpSpPr>
        <p:grpSpPr>
          <a:xfrm rot="2742379">
            <a:off x="6289903" y="3268158"/>
            <a:ext cx="295995" cy="92121"/>
            <a:chOff x="2940227" y="922186"/>
            <a:chExt cx="295995" cy="92121"/>
          </a:xfrm>
        </p:grpSpPr>
        <p:cxnSp>
          <p:nvCxnSpPr>
            <p:cNvPr id="397" name="Straight Connector 396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8" name="Straight Connector 397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99" name="Oval 398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1" name="Straight Connector 400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2" name="Straight Connector 401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3" name="Straight Connector 402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4" name="Straight Connector 403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5" name="Straight Connector 404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6" name="Straight Connector 405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7" name="Straight Connector 406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8" name="Straight Connector 407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9" name="Straight Connector 408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10" name="Straight Connector 409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11" name="Straight Connector 410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12" name="Straight Connector 411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13" name="Straight Connector 412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14" name="Group 413"/>
          <p:cNvGrpSpPr/>
          <p:nvPr/>
        </p:nvGrpSpPr>
        <p:grpSpPr>
          <a:xfrm rot="2742379">
            <a:off x="5228291" y="3620506"/>
            <a:ext cx="295995" cy="92121"/>
            <a:chOff x="2940227" y="922186"/>
            <a:chExt cx="295995" cy="92121"/>
          </a:xfrm>
        </p:grpSpPr>
        <p:cxnSp>
          <p:nvCxnSpPr>
            <p:cNvPr id="415" name="Straight Connector 414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16" name="Straight Connector 415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17" name="Oval 416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9" name="Straight Connector 418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0" name="Straight Connector 419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1" name="Straight Connector 420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3" name="Straight Connector 422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4" name="Straight Connector 423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5" name="Straight Connector 424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6" name="Straight Connector 425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7" name="Straight Connector 426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9" name="Straight Connector 428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0" name="Straight Connector 429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1" name="Straight Connector 430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32" name="Group 431"/>
          <p:cNvGrpSpPr/>
          <p:nvPr/>
        </p:nvGrpSpPr>
        <p:grpSpPr>
          <a:xfrm rot="2742379">
            <a:off x="5760725" y="3620506"/>
            <a:ext cx="295995" cy="92121"/>
            <a:chOff x="2940227" y="922186"/>
            <a:chExt cx="295995" cy="92121"/>
          </a:xfrm>
        </p:grpSpPr>
        <p:cxnSp>
          <p:nvCxnSpPr>
            <p:cNvPr id="433" name="Straight Connector 432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4" name="Straight Connector 433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35" name="Oval 434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7" name="Straight Connector 436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8" name="Straight Connector 437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9" name="Straight Connector 438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0" name="Straight Connector 439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1" name="Straight Connector 440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2" name="Straight Connector 441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3" name="Straight Connector 442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4" name="Straight Connector 443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5" name="Straight Connector 444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6" name="Straight Connector 445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7" name="Straight Connector 446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8" name="Straight Connector 447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9" name="Straight Connector 448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50" name="Group 449"/>
          <p:cNvGrpSpPr/>
          <p:nvPr/>
        </p:nvGrpSpPr>
        <p:grpSpPr>
          <a:xfrm rot="2742379">
            <a:off x="6289903" y="3620506"/>
            <a:ext cx="295995" cy="92121"/>
            <a:chOff x="2940227" y="922186"/>
            <a:chExt cx="295995" cy="92121"/>
          </a:xfrm>
        </p:grpSpPr>
        <p:cxnSp>
          <p:nvCxnSpPr>
            <p:cNvPr id="451" name="Straight Connector 450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2" name="Straight Connector 451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53" name="Oval 452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5" name="Straight Connector 454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6" name="Straight Connector 455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7" name="Straight Connector 456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8" name="Straight Connector 457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9" name="Straight Connector 458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0" name="Straight Connector 459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1" name="Straight Connector 460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2" name="Straight Connector 461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3" name="Straight Connector 462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4" name="Straight Connector 463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5" name="Straight Connector 464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6" name="Straight Connector 465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7" name="Straight Connector 466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68" name="Group 467"/>
          <p:cNvGrpSpPr/>
          <p:nvPr/>
        </p:nvGrpSpPr>
        <p:grpSpPr>
          <a:xfrm rot="2742379">
            <a:off x="5230884" y="4120833"/>
            <a:ext cx="295995" cy="92121"/>
            <a:chOff x="2940227" y="922186"/>
            <a:chExt cx="295995" cy="92121"/>
          </a:xfrm>
        </p:grpSpPr>
        <p:cxnSp>
          <p:nvCxnSpPr>
            <p:cNvPr id="469" name="Straight Connector 468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0" name="Straight Connector 469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71" name="Oval 470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73" name="Straight Connector 472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4" name="Straight Connector 473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5" name="Straight Connector 474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6" name="Straight Connector 475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7" name="Straight Connector 476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8" name="Straight Connector 477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9" name="Straight Connector 478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0" name="Straight Connector 479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1" name="Straight Connector 480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2" name="Straight Connector 481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3" name="Straight Connector 482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4" name="Straight Connector 483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5" name="Straight Connector 484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86" name="Group 485"/>
          <p:cNvGrpSpPr/>
          <p:nvPr/>
        </p:nvGrpSpPr>
        <p:grpSpPr>
          <a:xfrm rot="2742379">
            <a:off x="5763318" y="4120833"/>
            <a:ext cx="295995" cy="92121"/>
            <a:chOff x="2940227" y="922186"/>
            <a:chExt cx="295995" cy="92121"/>
          </a:xfrm>
        </p:grpSpPr>
        <p:cxnSp>
          <p:nvCxnSpPr>
            <p:cNvPr id="487" name="Straight Connector 486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8" name="Straight Connector 487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89" name="Oval 488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91" name="Straight Connector 490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2" name="Straight Connector 491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3" name="Straight Connector 492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4" name="Straight Connector 493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5" name="Straight Connector 494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6" name="Straight Connector 495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7" name="Straight Connector 496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8" name="Straight Connector 497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9" name="Straight Connector 498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00" name="Straight Connector 499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01" name="Straight Connector 500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02" name="Straight Connector 501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03" name="Straight Connector 502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504" name="Group 503"/>
          <p:cNvGrpSpPr/>
          <p:nvPr/>
        </p:nvGrpSpPr>
        <p:grpSpPr>
          <a:xfrm rot="2742379">
            <a:off x="6292496" y="4120833"/>
            <a:ext cx="295995" cy="92121"/>
            <a:chOff x="2940227" y="922186"/>
            <a:chExt cx="295995" cy="92121"/>
          </a:xfrm>
        </p:grpSpPr>
        <p:cxnSp>
          <p:nvCxnSpPr>
            <p:cNvPr id="505" name="Straight Connector 504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06" name="Straight Connector 505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07" name="Oval 506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09" name="Straight Connector 508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0" name="Straight Connector 509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1" name="Straight Connector 510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2" name="Straight Connector 511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3" name="Straight Connector 512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4" name="Straight Connector 513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5" name="Straight Connector 514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6" name="Straight Connector 515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7" name="Straight Connector 516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8" name="Straight Connector 517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9" name="Straight Connector 518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0" name="Straight Connector 519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1" name="Straight Connector 520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522" name="Group 521"/>
          <p:cNvGrpSpPr/>
          <p:nvPr/>
        </p:nvGrpSpPr>
        <p:grpSpPr>
          <a:xfrm rot="2742379">
            <a:off x="5228748" y="4474095"/>
            <a:ext cx="295995" cy="92121"/>
            <a:chOff x="2940227" y="922186"/>
            <a:chExt cx="295995" cy="92121"/>
          </a:xfrm>
        </p:grpSpPr>
        <p:cxnSp>
          <p:nvCxnSpPr>
            <p:cNvPr id="523" name="Straight Connector 522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4" name="Straight Connector 523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25" name="Oval 524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27" name="Straight Connector 526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8" name="Straight Connector 527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9" name="Straight Connector 528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0" name="Straight Connector 529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1" name="Straight Connector 530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2" name="Straight Connector 531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3" name="Straight Connector 532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4" name="Straight Connector 533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5" name="Straight Connector 534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6" name="Straight Connector 535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7" name="Straight Connector 536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8" name="Straight Connector 537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9" name="Straight Connector 538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540" name="Group 539"/>
          <p:cNvGrpSpPr/>
          <p:nvPr/>
        </p:nvGrpSpPr>
        <p:grpSpPr>
          <a:xfrm rot="2742379">
            <a:off x="5761182" y="4474095"/>
            <a:ext cx="295995" cy="92121"/>
            <a:chOff x="2940227" y="922186"/>
            <a:chExt cx="295995" cy="92121"/>
          </a:xfrm>
        </p:grpSpPr>
        <p:cxnSp>
          <p:nvCxnSpPr>
            <p:cNvPr id="541" name="Straight Connector 540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2" name="Straight Connector 541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43" name="Oval 542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45" name="Straight Connector 544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6" name="Straight Connector 545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7" name="Straight Connector 546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8" name="Straight Connector 547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9" name="Straight Connector 548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0" name="Straight Connector 549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1" name="Straight Connector 550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2" name="Straight Connector 551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3" name="Straight Connector 552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4" name="Straight Connector 553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5" name="Straight Connector 554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6" name="Straight Connector 555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7" name="Straight Connector 556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558" name="Group 557"/>
          <p:cNvGrpSpPr/>
          <p:nvPr/>
        </p:nvGrpSpPr>
        <p:grpSpPr>
          <a:xfrm rot="2742379">
            <a:off x="6290360" y="4474095"/>
            <a:ext cx="295995" cy="92121"/>
            <a:chOff x="2940227" y="922186"/>
            <a:chExt cx="295995" cy="92121"/>
          </a:xfrm>
        </p:grpSpPr>
        <p:cxnSp>
          <p:nvCxnSpPr>
            <p:cNvPr id="559" name="Straight Connector 558"/>
            <p:cNvCxnSpPr/>
            <p:nvPr/>
          </p:nvCxnSpPr>
          <p:spPr>
            <a:xfrm rot="46440">
              <a:off x="2958140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60" name="Straight Connector 559"/>
            <p:cNvCxnSpPr/>
            <p:nvPr/>
          </p:nvCxnSpPr>
          <p:spPr>
            <a:xfrm rot="46440">
              <a:off x="3163654" y="967293"/>
              <a:ext cx="585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61" name="Oval 560"/>
            <p:cNvSpPr/>
            <p:nvPr/>
          </p:nvSpPr>
          <p:spPr>
            <a:xfrm rot="19383283">
              <a:off x="294022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 rot="19383283">
              <a:off x="3199647" y="945497"/>
              <a:ext cx="36575" cy="43592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63" name="Straight Connector 562"/>
            <p:cNvCxnSpPr/>
            <p:nvPr/>
          </p:nvCxnSpPr>
          <p:spPr>
            <a:xfrm flipV="1">
              <a:off x="3012852" y="932392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64" name="Straight Connector 563"/>
            <p:cNvCxnSpPr/>
            <p:nvPr/>
          </p:nvCxnSpPr>
          <p:spPr>
            <a:xfrm>
              <a:off x="3003327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65" name="Straight Connector 564"/>
            <p:cNvCxnSpPr/>
            <p:nvPr/>
          </p:nvCxnSpPr>
          <p:spPr>
            <a:xfrm flipV="1">
              <a:off x="3039725" y="922186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66" name="Straight Connector 565"/>
            <p:cNvCxnSpPr/>
            <p:nvPr/>
          </p:nvCxnSpPr>
          <p:spPr>
            <a:xfrm>
              <a:off x="3037998" y="1003956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67" name="Straight Connector 566"/>
            <p:cNvCxnSpPr/>
            <p:nvPr/>
          </p:nvCxnSpPr>
          <p:spPr>
            <a:xfrm flipV="1">
              <a:off x="3066598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68" name="Straight Connector 567"/>
            <p:cNvCxnSpPr/>
            <p:nvPr/>
          </p:nvCxnSpPr>
          <p:spPr>
            <a:xfrm>
              <a:off x="3062788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69" name="Straight Connector 568"/>
            <p:cNvCxnSpPr/>
            <p:nvPr/>
          </p:nvCxnSpPr>
          <p:spPr>
            <a:xfrm flipV="1">
              <a:off x="309372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70" name="Straight Connector 569"/>
            <p:cNvCxnSpPr/>
            <p:nvPr/>
          </p:nvCxnSpPr>
          <p:spPr>
            <a:xfrm>
              <a:off x="3091439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71" name="Straight Connector 570"/>
            <p:cNvCxnSpPr/>
            <p:nvPr/>
          </p:nvCxnSpPr>
          <p:spPr>
            <a:xfrm flipV="1">
              <a:off x="3173735" y="964007"/>
              <a:ext cx="0" cy="4482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72" name="Straight Connector 571"/>
            <p:cNvCxnSpPr/>
            <p:nvPr/>
          </p:nvCxnSpPr>
          <p:spPr>
            <a:xfrm flipV="1">
              <a:off x="3120395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73" name="Straight Connector 572"/>
            <p:cNvCxnSpPr/>
            <p:nvPr/>
          </p:nvCxnSpPr>
          <p:spPr>
            <a:xfrm>
              <a:off x="3116585" y="932392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74" name="Straight Connector 573"/>
            <p:cNvCxnSpPr/>
            <p:nvPr/>
          </p:nvCxnSpPr>
          <p:spPr>
            <a:xfrm flipV="1">
              <a:off x="3147522" y="922867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75" name="Straight Connector 574"/>
            <p:cNvCxnSpPr/>
            <p:nvPr/>
          </p:nvCxnSpPr>
          <p:spPr>
            <a:xfrm>
              <a:off x="3145236" y="1003791"/>
              <a:ext cx="365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76" name="TextBox 575"/>
          <p:cNvSpPr txBox="1"/>
          <p:nvPr/>
        </p:nvSpPr>
        <p:spPr>
          <a:xfrm>
            <a:off x="78654" y="5616714"/>
            <a:ext cx="489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Vector Matrix Multiply, Rank 1 Update: </a:t>
            </a:r>
          </a:p>
          <a:p>
            <a:pPr algn="ctr"/>
            <a:r>
              <a:rPr lang="en-US" sz="2000" b="1" dirty="0" smtClean="0"/>
              <a:t>Key kernel used in </a:t>
            </a:r>
            <a:r>
              <a:rPr lang="en-US" sz="2000" b="1" smtClean="0"/>
              <a:t>many algorithms</a:t>
            </a:r>
            <a:endParaRPr lang="en-US" sz="2000" b="1" dirty="0"/>
          </a:p>
        </p:txBody>
      </p:sp>
      <p:cxnSp>
        <p:nvCxnSpPr>
          <p:cNvPr id="577" name="Straight Connector 576"/>
          <p:cNvCxnSpPr/>
          <p:nvPr/>
        </p:nvCxnSpPr>
        <p:spPr>
          <a:xfrm flipH="1" flipV="1">
            <a:off x="759700" y="1483311"/>
            <a:ext cx="5869" cy="990600"/>
          </a:xfrm>
          <a:prstGeom prst="line">
            <a:avLst/>
          </a:prstGeom>
          <a:ln w="190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flipH="1" flipV="1">
            <a:off x="759700" y="1483311"/>
            <a:ext cx="920269" cy="990600"/>
          </a:xfrm>
          <a:prstGeom prst="line">
            <a:avLst/>
          </a:prstGeom>
          <a:ln w="190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 flipH="1" flipV="1">
            <a:off x="759700" y="1483311"/>
            <a:ext cx="1529869" cy="990600"/>
          </a:xfrm>
          <a:prstGeom prst="line">
            <a:avLst/>
          </a:prstGeom>
          <a:ln w="190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0" name="Oval 579"/>
          <p:cNvSpPr/>
          <p:nvPr/>
        </p:nvSpPr>
        <p:spPr>
          <a:xfrm>
            <a:off x="536969" y="1026111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1" name="TextBox 580"/>
          <p:cNvSpPr txBox="1"/>
          <p:nvPr/>
        </p:nvSpPr>
        <p:spPr>
          <a:xfrm>
            <a:off x="1635504" y="160630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…</a:t>
            </a:r>
            <a:endParaRPr lang="en-US" baseline="-25000" dirty="0"/>
          </a:p>
        </p:txBody>
      </p:sp>
      <p:sp>
        <p:nvSpPr>
          <p:cNvPr id="582" name="TextBox 581"/>
          <p:cNvSpPr txBox="1"/>
          <p:nvPr/>
        </p:nvSpPr>
        <p:spPr>
          <a:xfrm>
            <a:off x="917969" y="1835736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83" name="TextBox 582"/>
          <p:cNvSpPr txBox="1"/>
          <p:nvPr/>
        </p:nvSpPr>
        <p:spPr>
          <a:xfrm>
            <a:off x="308369" y="183573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84" name="TextBox 583"/>
          <p:cNvSpPr txBox="1"/>
          <p:nvPr/>
        </p:nvSpPr>
        <p:spPr>
          <a:xfrm>
            <a:off x="934048" y="996479"/>
            <a:ext cx="152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Neuron</a:t>
            </a:r>
            <a:endParaRPr lang="en-US" b="1" baseline="-25000" dirty="0">
              <a:latin typeface="+mj-lt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-65794" y="685800"/>
            <a:ext cx="152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Output</a:t>
            </a:r>
            <a:endParaRPr lang="en-US" baseline="-25000" dirty="0">
              <a:latin typeface="+mj-lt"/>
            </a:endParaRPr>
          </a:p>
        </p:txBody>
      </p:sp>
      <p:sp>
        <p:nvSpPr>
          <p:cNvPr id="586" name="TextBox 585"/>
          <p:cNvSpPr txBox="1"/>
          <p:nvPr/>
        </p:nvSpPr>
        <p:spPr>
          <a:xfrm>
            <a:off x="426371" y="2301502"/>
            <a:ext cx="152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Inputs</a:t>
            </a:r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0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04" grpId="0"/>
      <p:bldP spid="205" grpId="0" animBg="1"/>
      <p:bldP spid="206" grpId="0" animBg="1"/>
      <p:bldP spid="207" grpId="0"/>
      <p:bldP spid="208" grpId="0" animBg="1"/>
      <p:bldP spid="209" grpId="0"/>
      <p:bldP spid="210" grpId="0" animBg="1"/>
      <p:bldP spid="211" grpId="0"/>
      <p:bldP spid="212" grpId="0"/>
      <p:bldP spid="213" grpId="0"/>
      <p:bldP spid="244" grpId="0"/>
      <p:bldP spid="248" grpId="0" animBg="1"/>
      <p:bldP spid="249" grpId="0" animBg="1"/>
      <p:bldP spid="250" grpId="0" animBg="1"/>
      <p:bldP spid="251" grpId="0" animBg="1"/>
      <p:bldP spid="5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057400" y="3673358"/>
            <a:ext cx="5956342" cy="4868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</a:t>
            </a:r>
            <a:r>
              <a:rPr lang="en-US" dirty="0"/>
              <a:t>Device </a:t>
            </a:r>
            <a:r>
              <a:rPr lang="en-US" dirty="0" err="1" smtClean="0"/>
              <a:t>Nonidealities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78740"/>
            <a:ext cx="5275558" cy="2242224"/>
          </a:xfrm>
        </p:spPr>
        <p:txBody>
          <a:bodyPr/>
          <a:lstStyle/>
          <a:p>
            <a:r>
              <a:rPr lang="en-US" sz="2000" b="1" smtClean="0"/>
              <a:t>Ideally weight </a:t>
            </a:r>
            <a:r>
              <a:rPr lang="en-US" sz="2000" b="1" dirty="0" smtClean="0"/>
              <a:t>would increase and decrease linearly </a:t>
            </a:r>
          </a:p>
          <a:p>
            <a:r>
              <a:rPr lang="en-US" sz="2000" b="1" dirty="0" smtClean="0"/>
              <a:t>Experimental devices have several </a:t>
            </a:r>
            <a:endParaRPr lang="en-US" sz="2000" b="1" dirty="0"/>
          </a:p>
          <a:p>
            <a:r>
              <a:rPr lang="en-US" sz="2000" b="1" dirty="0" smtClean="0"/>
              <a:t>Device: </a:t>
            </a:r>
            <a:r>
              <a:rPr lang="en-US" sz="2000" b="1" dirty="0" smtClean="0">
                <a:solidFill>
                  <a:srgbClr val="C00000"/>
                </a:solidFill>
              </a:rPr>
              <a:t>Write </a:t>
            </a:r>
            <a:r>
              <a:rPr lang="en-US" sz="2000" b="1" dirty="0">
                <a:solidFill>
                  <a:srgbClr val="C00000"/>
                </a:solidFill>
              </a:rPr>
              <a:t>Variability, Write Nonlinearity, </a:t>
            </a:r>
            <a:r>
              <a:rPr lang="en-US" sz="2000" b="1" dirty="0" smtClean="0">
                <a:solidFill>
                  <a:srgbClr val="C00000"/>
                </a:solidFill>
              </a:rPr>
              <a:t>Asymmetry</a:t>
            </a:r>
            <a:r>
              <a:rPr lang="en-US" sz="2000" b="1" dirty="0" smtClean="0"/>
              <a:t>, Read Noise</a:t>
            </a:r>
          </a:p>
          <a:p>
            <a:r>
              <a:rPr lang="en-US" sz="2000" b="1" dirty="0" smtClean="0"/>
              <a:t>Circuit: A/D, D/A noise, </a:t>
            </a:r>
            <a:r>
              <a:rPr lang="en-US" sz="2000" b="1" dirty="0" err="1" smtClean="0"/>
              <a:t>parasitics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 bwMode="auto">
          <a:xfrm flipV="1">
            <a:off x="875401" y="4182575"/>
            <a:ext cx="0" cy="1828800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875400" y="6011375"/>
            <a:ext cx="7406640" cy="8790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 rot="16200000">
                <a:off x="330333" y="4827265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W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0333" y="4827265"/>
                <a:ext cx="762000" cy="369332"/>
              </a:xfrm>
              <a:prstGeom prst="rect">
                <a:avLst/>
              </a:prstGeom>
              <a:blipFill>
                <a:blip r:embed="rId2"/>
                <a:stretch>
                  <a:fillRect l="-8197" t="-6400" r="-2459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/>
          <p:cNvGrpSpPr/>
          <p:nvPr/>
        </p:nvGrpSpPr>
        <p:grpSpPr>
          <a:xfrm rot="20537237">
            <a:off x="748351" y="5369370"/>
            <a:ext cx="3863340" cy="91440"/>
            <a:chOff x="3123296" y="5181600"/>
            <a:chExt cx="3863340" cy="91440"/>
          </a:xfrm>
          <a:solidFill>
            <a:srgbClr val="618FFD">
              <a:lumMod val="75000"/>
            </a:srgbClr>
          </a:solidFill>
        </p:grpSpPr>
        <p:sp>
          <p:nvSpPr>
            <p:cNvPr id="104" name="Oval 103"/>
            <p:cNvSpPr/>
            <p:nvPr/>
          </p:nvSpPr>
          <p:spPr>
            <a:xfrm>
              <a:off x="3123296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3345172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3567048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3788924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010800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232676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454552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676428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4898304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120180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342056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563932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785808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6007684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229560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451436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6673312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6895196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776708" y="6097748"/>
            <a:ext cx="386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Pulse Number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write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=1V,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pulse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=1µs)</a:t>
            </a:r>
          </a:p>
        </p:txBody>
      </p:sp>
      <p:sp>
        <p:nvSpPr>
          <p:cNvPr id="123" name="Oval 122"/>
          <p:cNvSpPr/>
          <p:nvPr/>
        </p:nvSpPr>
        <p:spPr>
          <a:xfrm rot="20537237">
            <a:off x="2532007" y="3883040"/>
            <a:ext cx="91440" cy="91440"/>
          </a:xfrm>
          <a:prstGeom prst="ellipse">
            <a:avLst/>
          </a:prstGeom>
          <a:solidFill>
            <a:srgbClr val="618FFD">
              <a:lumMod val="75000"/>
            </a:srgbClr>
          </a:solidFill>
          <a:ln>
            <a:solidFill>
              <a:srgbClr val="618FFD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651225" y="3757623"/>
            <a:ext cx="97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Ideal</a:t>
            </a:r>
          </a:p>
        </p:txBody>
      </p:sp>
      <p:sp>
        <p:nvSpPr>
          <p:cNvPr id="125" name="Oval 124"/>
          <p:cNvSpPr/>
          <p:nvPr/>
        </p:nvSpPr>
        <p:spPr>
          <a:xfrm rot="20537237">
            <a:off x="837756" y="594997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Oval 125"/>
          <p:cNvSpPr/>
          <p:nvPr/>
        </p:nvSpPr>
        <p:spPr>
          <a:xfrm rot="20537237">
            <a:off x="1049114" y="564059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Oval 126"/>
          <p:cNvSpPr/>
          <p:nvPr/>
        </p:nvSpPr>
        <p:spPr>
          <a:xfrm rot="20537237">
            <a:off x="1264282" y="542723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Oval 127"/>
          <p:cNvSpPr/>
          <p:nvPr/>
        </p:nvSpPr>
        <p:spPr>
          <a:xfrm rot="20537237">
            <a:off x="1471830" y="525959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Oval 128"/>
          <p:cNvSpPr/>
          <p:nvPr/>
        </p:nvSpPr>
        <p:spPr>
          <a:xfrm rot="20537237">
            <a:off x="1694539" y="510719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Oval 129"/>
          <p:cNvSpPr/>
          <p:nvPr/>
        </p:nvSpPr>
        <p:spPr>
          <a:xfrm rot="20537237">
            <a:off x="1894545" y="500813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1" name="Oval 130"/>
          <p:cNvSpPr/>
          <p:nvPr/>
        </p:nvSpPr>
        <p:spPr>
          <a:xfrm rot="20537237">
            <a:off x="2105903" y="491288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2" name="Oval 131"/>
          <p:cNvSpPr/>
          <p:nvPr/>
        </p:nvSpPr>
        <p:spPr>
          <a:xfrm rot="20537237">
            <a:off x="2317261" y="4820822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3" name="Oval 132"/>
          <p:cNvSpPr/>
          <p:nvPr/>
        </p:nvSpPr>
        <p:spPr>
          <a:xfrm rot="20537237">
            <a:off x="2528618" y="4763672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4" name="Oval 133"/>
          <p:cNvSpPr/>
          <p:nvPr/>
        </p:nvSpPr>
        <p:spPr>
          <a:xfrm rot="20537237">
            <a:off x="2739976" y="472619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5" name="Oval 134"/>
          <p:cNvSpPr/>
          <p:nvPr/>
        </p:nvSpPr>
        <p:spPr>
          <a:xfrm rot="20537237">
            <a:off x="2951334" y="472619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6" name="Oval 135"/>
          <p:cNvSpPr/>
          <p:nvPr/>
        </p:nvSpPr>
        <p:spPr>
          <a:xfrm rot="20537237">
            <a:off x="3162692" y="472619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7" name="Oval 136"/>
          <p:cNvSpPr/>
          <p:nvPr/>
        </p:nvSpPr>
        <p:spPr>
          <a:xfrm rot="20537237">
            <a:off x="3374049" y="472619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8" name="Oval 137"/>
          <p:cNvSpPr/>
          <p:nvPr/>
        </p:nvSpPr>
        <p:spPr>
          <a:xfrm rot="20537237">
            <a:off x="3585407" y="473762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9" name="Oval 138"/>
          <p:cNvSpPr/>
          <p:nvPr/>
        </p:nvSpPr>
        <p:spPr>
          <a:xfrm rot="20537237">
            <a:off x="3796765" y="473762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0" name="Oval 139"/>
          <p:cNvSpPr/>
          <p:nvPr/>
        </p:nvSpPr>
        <p:spPr>
          <a:xfrm rot="20537237">
            <a:off x="4008123" y="473762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1" name="Oval 140"/>
          <p:cNvSpPr/>
          <p:nvPr/>
        </p:nvSpPr>
        <p:spPr>
          <a:xfrm rot="20537237">
            <a:off x="4219480" y="473762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2" name="Oval 141"/>
          <p:cNvSpPr/>
          <p:nvPr/>
        </p:nvSpPr>
        <p:spPr>
          <a:xfrm rot="20537237">
            <a:off x="4430846" y="4737628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43" name="Straight Arrow Connector 142"/>
          <p:cNvCxnSpPr>
            <a:endCxn id="145" idx="3"/>
          </p:cNvCxnSpPr>
          <p:nvPr/>
        </p:nvCxnSpPr>
        <p:spPr bwMode="auto">
          <a:xfrm flipV="1">
            <a:off x="1319657" y="5639949"/>
            <a:ext cx="169631" cy="18120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>
            <a:stCxn id="106" idx="5"/>
          </p:cNvCxnSpPr>
          <p:nvPr/>
        </p:nvCxnSpPr>
        <p:spPr bwMode="auto">
          <a:xfrm>
            <a:off x="1346824" y="5874831"/>
            <a:ext cx="155621" cy="526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5" name="Oval 144"/>
          <p:cNvSpPr/>
          <p:nvPr/>
        </p:nvSpPr>
        <p:spPr>
          <a:xfrm rot="20537237">
            <a:off x="1469480" y="5570867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6" name="Oval 145"/>
          <p:cNvSpPr/>
          <p:nvPr/>
        </p:nvSpPr>
        <p:spPr>
          <a:xfrm rot="20537237">
            <a:off x="1480974" y="5855689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47" name="Straight Arrow Connector 146"/>
          <p:cNvCxnSpPr>
            <a:endCxn id="149" idx="3"/>
          </p:cNvCxnSpPr>
          <p:nvPr/>
        </p:nvCxnSpPr>
        <p:spPr bwMode="auto">
          <a:xfrm flipV="1">
            <a:off x="3667141" y="3789970"/>
            <a:ext cx="169631" cy="18120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>
            <a:off x="3694308" y="4024852"/>
            <a:ext cx="155621" cy="526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9" name="Oval 148"/>
          <p:cNvSpPr/>
          <p:nvPr/>
        </p:nvSpPr>
        <p:spPr>
          <a:xfrm rot="20537237">
            <a:off x="3816964" y="3720888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593275" y="3365926"/>
            <a:ext cx="480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Conductance versus Pulse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916944" y="3767462"/>
            <a:ext cx="348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Write Variability</a:t>
            </a:r>
          </a:p>
        </p:txBody>
      </p:sp>
      <p:sp>
        <p:nvSpPr>
          <p:cNvPr id="152" name="Oval 151"/>
          <p:cNvSpPr/>
          <p:nvPr/>
        </p:nvSpPr>
        <p:spPr>
          <a:xfrm rot="20537237">
            <a:off x="3816963" y="3997045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189582" y="3778219"/>
            <a:ext cx="348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Nonlinear</a:t>
            </a:r>
          </a:p>
        </p:txBody>
      </p:sp>
      <p:sp>
        <p:nvSpPr>
          <p:cNvPr id="154" name="Oval 153"/>
          <p:cNvSpPr/>
          <p:nvPr/>
        </p:nvSpPr>
        <p:spPr>
          <a:xfrm rot="20537237">
            <a:off x="6063602" y="3917164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55" name="Straight Arrow Connector 154"/>
          <p:cNvCxnSpPr>
            <a:endCxn id="157" idx="3"/>
          </p:cNvCxnSpPr>
          <p:nvPr/>
        </p:nvCxnSpPr>
        <p:spPr bwMode="auto">
          <a:xfrm flipV="1">
            <a:off x="1729383" y="5512591"/>
            <a:ext cx="169631" cy="18120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/>
          <p:nvPr/>
        </p:nvCxnSpPr>
        <p:spPr bwMode="auto">
          <a:xfrm>
            <a:off x="1756550" y="5747473"/>
            <a:ext cx="155621" cy="526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7" name="Oval 156"/>
          <p:cNvSpPr/>
          <p:nvPr/>
        </p:nvSpPr>
        <p:spPr>
          <a:xfrm rot="20537237">
            <a:off x="1879206" y="5443509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8" name="Oval 157"/>
          <p:cNvSpPr/>
          <p:nvPr/>
        </p:nvSpPr>
        <p:spPr>
          <a:xfrm rot="20537237">
            <a:off x="1890700" y="5728331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59" name="Straight Arrow Connector 158"/>
          <p:cNvCxnSpPr>
            <a:endCxn id="161" idx="3"/>
          </p:cNvCxnSpPr>
          <p:nvPr/>
        </p:nvCxnSpPr>
        <p:spPr bwMode="auto">
          <a:xfrm flipV="1">
            <a:off x="2139109" y="5385233"/>
            <a:ext cx="169631" cy="18120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>
            <a:off x="2166276" y="5620115"/>
            <a:ext cx="155621" cy="526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1" name="Oval 160"/>
          <p:cNvSpPr/>
          <p:nvPr/>
        </p:nvSpPr>
        <p:spPr>
          <a:xfrm rot="20537237">
            <a:off x="2288932" y="5316151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2" name="Oval 161"/>
          <p:cNvSpPr/>
          <p:nvPr/>
        </p:nvSpPr>
        <p:spPr>
          <a:xfrm rot="20537237">
            <a:off x="2300426" y="5600973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63" name="Straight Arrow Connector 162"/>
          <p:cNvCxnSpPr>
            <a:endCxn id="165" idx="3"/>
          </p:cNvCxnSpPr>
          <p:nvPr/>
        </p:nvCxnSpPr>
        <p:spPr bwMode="auto">
          <a:xfrm flipV="1">
            <a:off x="2583125" y="5225787"/>
            <a:ext cx="169631" cy="18120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>
            <a:off x="2610292" y="5460669"/>
            <a:ext cx="155621" cy="526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5" name="Oval 164"/>
          <p:cNvSpPr/>
          <p:nvPr/>
        </p:nvSpPr>
        <p:spPr>
          <a:xfrm rot="20537237">
            <a:off x="2732948" y="5156705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6" name="Oval 165"/>
          <p:cNvSpPr/>
          <p:nvPr/>
        </p:nvSpPr>
        <p:spPr>
          <a:xfrm rot="20537237">
            <a:off x="2744442" y="5441527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67" name="Straight Arrow Connector 166"/>
          <p:cNvCxnSpPr>
            <a:endCxn id="169" idx="3"/>
          </p:cNvCxnSpPr>
          <p:nvPr/>
        </p:nvCxnSpPr>
        <p:spPr bwMode="auto">
          <a:xfrm flipV="1">
            <a:off x="3019521" y="5085391"/>
            <a:ext cx="169631" cy="18120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Arrow Connector 167"/>
          <p:cNvCxnSpPr/>
          <p:nvPr/>
        </p:nvCxnSpPr>
        <p:spPr bwMode="auto">
          <a:xfrm>
            <a:off x="3046688" y="5320273"/>
            <a:ext cx="155621" cy="526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Oval 168"/>
          <p:cNvSpPr/>
          <p:nvPr/>
        </p:nvSpPr>
        <p:spPr>
          <a:xfrm rot="20537237">
            <a:off x="3169344" y="5016309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0" name="Oval 169"/>
          <p:cNvSpPr/>
          <p:nvPr/>
        </p:nvSpPr>
        <p:spPr>
          <a:xfrm rot="20537237">
            <a:off x="3180838" y="5301131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71" name="Straight Arrow Connector 170"/>
          <p:cNvCxnSpPr>
            <a:endCxn id="173" idx="3"/>
          </p:cNvCxnSpPr>
          <p:nvPr/>
        </p:nvCxnSpPr>
        <p:spPr bwMode="auto">
          <a:xfrm flipV="1">
            <a:off x="3455917" y="4944995"/>
            <a:ext cx="169631" cy="18120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2" name="Straight Arrow Connector 171"/>
          <p:cNvCxnSpPr/>
          <p:nvPr/>
        </p:nvCxnSpPr>
        <p:spPr bwMode="auto">
          <a:xfrm>
            <a:off x="3483084" y="5179877"/>
            <a:ext cx="155621" cy="5267"/>
          </a:xfrm>
          <a:prstGeom prst="straightConnector1">
            <a:avLst/>
          </a:prstGeom>
          <a:solidFill>
            <a:srgbClr val="618FFD"/>
          </a:solidFill>
          <a:ln w="12700" cap="flat" cmpd="sng" algn="ctr">
            <a:solidFill>
              <a:srgbClr val="919191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3" name="Oval 172"/>
          <p:cNvSpPr/>
          <p:nvPr/>
        </p:nvSpPr>
        <p:spPr>
          <a:xfrm rot="20537237">
            <a:off x="3605740" y="4875913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4" name="Oval 173"/>
          <p:cNvSpPr/>
          <p:nvPr/>
        </p:nvSpPr>
        <p:spPr>
          <a:xfrm rot="20537237">
            <a:off x="3617234" y="5160735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75" name="Straight Arrow Connector 174"/>
          <p:cNvCxnSpPr/>
          <p:nvPr/>
        </p:nvCxnSpPr>
        <p:spPr bwMode="auto">
          <a:xfrm flipV="1">
            <a:off x="6093883" y="1334238"/>
            <a:ext cx="0" cy="1828800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6" name="Straight Arrow Connector 175"/>
          <p:cNvCxnSpPr/>
          <p:nvPr/>
        </p:nvCxnSpPr>
        <p:spPr bwMode="auto">
          <a:xfrm flipV="1">
            <a:off x="6093883" y="3163038"/>
            <a:ext cx="3017520" cy="12183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 rot="16200000">
                <a:off x="5299558" y="2017268"/>
                <a:ext cx="1101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I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∝ 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W</a:t>
                </a:r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99558" y="2017268"/>
                <a:ext cx="1101425" cy="369332"/>
              </a:xfrm>
              <a:prstGeom prst="rect">
                <a:avLst/>
              </a:prstGeom>
              <a:blipFill>
                <a:blip r:embed="rId3"/>
                <a:stretch>
                  <a:fillRect l="-8197" t="-3867" r="-24590" b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TextBox 177"/>
          <p:cNvSpPr txBox="1"/>
          <p:nvPr/>
        </p:nvSpPr>
        <p:spPr>
          <a:xfrm>
            <a:off x="6385421" y="3124200"/>
            <a:ext cx="240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Time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=100mV)</a:t>
            </a:r>
          </a:p>
        </p:txBody>
      </p:sp>
      <p:cxnSp>
        <p:nvCxnSpPr>
          <p:cNvPr id="179" name="Straight Arrow Connector 178"/>
          <p:cNvCxnSpPr/>
          <p:nvPr/>
        </p:nvCxnSpPr>
        <p:spPr bwMode="auto">
          <a:xfrm flipV="1">
            <a:off x="6093883" y="2657962"/>
            <a:ext cx="1084054" cy="4968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0" name="Straight Arrow Connector 179"/>
          <p:cNvCxnSpPr/>
          <p:nvPr/>
        </p:nvCxnSpPr>
        <p:spPr bwMode="auto">
          <a:xfrm flipV="1">
            <a:off x="7177937" y="1963345"/>
            <a:ext cx="0" cy="694617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1" name="Straight Arrow Connector 180"/>
          <p:cNvCxnSpPr/>
          <p:nvPr/>
        </p:nvCxnSpPr>
        <p:spPr bwMode="auto">
          <a:xfrm flipV="1">
            <a:off x="7176141" y="1979471"/>
            <a:ext cx="382796" cy="1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flipV="1">
            <a:off x="7558937" y="1968995"/>
            <a:ext cx="0" cy="694617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3" name="Straight Arrow Connector 182"/>
          <p:cNvCxnSpPr/>
          <p:nvPr/>
        </p:nvCxnSpPr>
        <p:spPr bwMode="auto">
          <a:xfrm flipV="1">
            <a:off x="7558937" y="2652994"/>
            <a:ext cx="373766" cy="4968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4" name="Straight Arrow Connector 183"/>
          <p:cNvCxnSpPr/>
          <p:nvPr/>
        </p:nvCxnSpPr>
        <p:spPr bwMode="auto">
          <a:xfrm flipV="1">
            <a:off x="7930689" y="1971256"/>
            <a:ext cx="0" cy="694617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5" name="Straight Arrow Connector 184"/>
          <p:cNvCxnSpPr/>
          <p:nvPr/>
        </p:nvCxnSpPr>
        <p:spPr bwMode="auto">
          <a:xfrm flipV="1">
            <a:off x="7928893" y="1981627"/>
            <a:ext cx="863253" cy="2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6" name="Straight Arrow Connector 185"/>
          <p:cNvCxnSpPr/>
          <p:nvPr/>
        </p:nvCxnSpPr>
        <p:spPr bwMode="auto">
          <a:xfrm flipV="1">
            <a:off x="8779088" y="1965829"/>
            <a:ext cx="0" cy="694617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flipV="1">
            <a:off x="8779088" y="2642699"/>
            <a:ext cx="373766" cy="4968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 flipV="1">
            <a:off x="5998184" y="2264327"/>
            <a:ext cx="191398" cy="1"/>
          </a:xfrm>
          <a:prstGeom prst="straightConnector1">
            <a:avLst/>
          </a:prstGeom>
          <a:solidFill>
            <a:srgbClr val="618FF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9" name="TextBox 188"/>
          <p:cNvSpPr txBox="1"/>
          <p:nvPr/>
        </p:nvSpPr>
        <p:spPr>
          <a:xfrm>
            <a:off x="6144458" y="2050064"/>
            <a:ext cx="48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484762" y="2322977"/>
            <a:ext cx="6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-∆I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7021849" y="1630390"/>
            <a:ext cx="6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+∆I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4953000" y="1023617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 Noise</a:t>
            </a: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11" name="Oval 210"/>
          <p:cNvSpPr/>
          <p:nvPr/>
        </p:nvSpPr>
        <p:spPr>
          <a:xfrm rot="20537237">
            <a:off x="4435124" y="4736143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2" name="Oval 211"/>
          <p:cNvSpPr/>
          <p:nvPr/>
        </p:nvSpPr>
        <p:spPr>
          <a:xfrm rot="20537237">
            <a:off x="4646482" y="4969323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3" name="Oval 212"/>
          <p:cNvSpPr/>
          <p:nvPr/>
        </p:nvSpPr>
        <p:spPr>
          <a:xfrm rot="20537237">
            <a:off x="4861650" y="5182683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4" name="Oval 213"/>
          <p:cNvSpPr/>
          <p:nvPr/>
        </p:nvSpPr>
        <p:spPr>
          <a:xfrm rot="20537237">
            <a:off x="5069198" y="5350323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5" name="Oval 214"/>
          <p:cNvSpPr/>
          <p:nvPr/>
        </p:nvSpPr>
        <p:spPr>
          <a:xfrm rot="20537237">
            <a:off x="5291907" y="5502723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6" name="Oval 215"/>
          <p:cNvSpPr/>
          <p:nvPr/>
        </p:nvSpPr>
        <p:spPr>
          <a:xfrm rot="20537237">
            <a:off x="5491913" y="5601783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7" name="Oval 216"/>
          <p:cNvSpPr/>
          <p:nvPr/>
        </p:nvSpPr>
        <p:spPr>
          <a:xfrm rot="20537237">
            <a:off x="5703271" y="5697033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8" name="Oval 217"/>
          <p:cNvSpPr/>
          <p:nvPr/>
        </p:nvSpPr>
        <p:spPr>
          <a:xfrm rot="20537237">
            <a:off x="5914629" y="5789099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9" name="Oval 218"/>
          <p:cNvSpPr/>
          <p:nvPr/>
        </p:nvSpPr>
        <p:spPr>
          <a:xfrm rot="20537237">
            <a:off x="6125986" y="5846249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0" name="Oval 219"/>
          <p:cNvSpPr/>
          <p:nvPr/>
        </p:nvSpPr>
        <p:spPr>
          <a:xfrm rot="20537237">
            <a:off x="6337344" y="5883723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7" name="Oval 226"/>
          <p:cNvSpPr/>
          <p:nvPr/>
        </p:nvSpPr>
        <p:spPr>
          <a:xfrm rot="20537237">
            <a:off x="7816848" y="5872293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1" name="Oval 220"/>
          <p:cNvSpPr/>
          <p:nvPr/>
        </p:nvSpPr>
        <p:spPr>
          <a:xfrm rot="20759255">
            <a:off x="6337149" y="5884345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2" name="Oval 221"/>
          <p:cNvSpPr/>
          <p:nvPr/>
        </p:nvSpPr>
        <p:spPr>
          <a:xfrm rot="20759255">
            <a:off x="6548067" y="5897986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3" name="Oval 222"/>
          <p:cNvSpPr/>
          <p:nvPr/>
        </p:nvSpPr>
        <p:spPr>
          <a:xfrm rot="20759255">
            <a:off x="6758983" y="5911626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4" name="Oval 223"/>
          <p:cNvSpPr/>
          <p:nvPr/>
        </p:nvSpPr>
        <p:spPr>
          <a:xfrm rot="20759255">
            <a:off x="6970638" y="5913860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5" name="Oval 224"/>
          <p:cNvSpPr/>
          <p:nvPr/>
        </p:nvSpPr>
        <p:spPr>
          <a:xfrm rot="20759255">
            <a:off x="7181556" y="5927501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6" name="Oval 225"/>
          <p:cNvSpPr/>
          <p:nvPr/>
        </p:nvSpPr>
        <p:spPr>
          <a:xfrm rot="20759255">
            <a:off x="7392473" y="5941141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8" name="Oval 227"/>
          <p:cNvSpPr/>
          <p:nvPr/>
        </p:nvSpPr>
        <p:spPr>
          <a:xfrm rot="20759255">
            <a:off x="7629710" y="5918650"/>
            <a:ext cx="91440" cy="9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48" name="Group 247"/>
          <p:cNvGrpSpPr/>
          <p:nvPr/>
        </p:nvGrpSpPr>
        <p:grpSpPr>
          <a:xfrm rot="1062763" flipV="1">
            <a:off x="4342990" y="5374655"/>
            <a:ext cx="3863340" cy="91440"/>
            <a:chOff x="3123296" y="5181600"/>
            <a:chExt cx="3863340" cy="91440"/>
          </a:xfrm>
          <a:solidFill>
            <a:srgbClr val="618FFD">
              <a:lumMod val="75000"/>
            </a:srgbClr>
          </a:solidFill>
        </p:grpSpPr>
        <p:sp>
          <p:nvSpPr>
            <p:cNvPr id="249" name="Oval 248"/>
            <p:cNvSpPr/>
            <p:nvPr/>
          </p:nvSpPr>
          <p:spPr>
            <a:xfrm>
              <a:off x="3123296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3345172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3567048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3788924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4010800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4232676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4454552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4676428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4898304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5120180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5342056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5563932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5785808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6007684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6229560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451436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673312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895196" y="5181600"/>
              <a:ext cx="91440" cy="91440"/>
            </a:xfrm>
            <a:prstGeom prst="ellipse">
              <a:avLst/>
            </a:prstGeom>
            <a:grpFill/>
            <a:ln>
              <a:solidFill>
                <a:srgbClr val="618FFD">
                  <a:lumMod val="75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4" name="Straight Arrow Connector 23"/>
          <p:cNvCxnSpPr>
            <a:endCxn id="254" idx="4"/>
          </p:cNvCxnSpPr>
          <p:nvPr/>
        </p:nvCxnSpPr>
        <p:spPr>
          <a:xfrm flipH="1">
            <a:off x="5548814" y="4702220"/>
            <a:ext cx="301456" cy="43833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5483687" y="4332888"/>
            <a:ext cx="348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Symmetric and Linear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6649217" y="4892322"/>
            <a:ext cx="348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Asymmetric,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Nonl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inear</a:t>
            </a:r>
          </a:p>
        </p:txBody>
      </p:sp>
      <p:cxnSp>
        <p:nvCxnSpPr>
          <p:cNvPr id="28" name="Straight Arrow Connector 27"/>
          <p:cNvCxnSpPr>
            <a:endCxn id="221" idx="0"/>
          </p:cNvCxnSpPr>
          <p:nvPr/>
        </p:nvCxnSpPr>
        <p:spPr>
          <a:xfrm flipH="1">
            <a:off x="6371799" y="5280714"/>
            <a:ext cx="371466" cy="604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1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CrossSim</a:t>
            </a:r>
            <a:r>
              <a:rPr lang="en-US" dirty="0" smtClean="0"/>
              <a:t> Training and Classification with Read Noise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278740"/>
            <a:ext cx="3505200" cy="2126758"/>
          </a:xfrm>
        </p:spPr>
        <p:txBody>
          <a:bodyPr/>
          <a:lstStyle/>
          <a:p>
            <a:r>
              <a:rPr lang="en-US" sz="1800" b="1" u="sng" dirty="0" smtClean="0">
                <a:latin typeface="Calibri" panose="020F0502020204030204" pitchFamily="34" charset="0"/>
              </a:rPr>
              <a:t>Classification w/ read noise: </a:t>
            </a:r>
            <a:r>
              <a:rPr lang="en-US" sz="1800" b="1" dirty="0" smtClean="0">
                <a:latin typeface="Calibri" panose="020F0502020204030204" pitchFamily="34" charset="0"/>
              </a:rPr>
              <a:t>minimal </a:t>
            </a:r>
            <a:r>
              <a:rPr lang="en-US" sz="1800" b="1" smtClean="0">
                <a:latin typeface="Calibri" panose="020F0502020204030204" pitchFamily="34" charset="0"/>
              </a:rPr>
              <a:t>accuracy degradation </a:t>
            </a:r>
            <a:r>
              <a:rPr lang="en-US" sz="1800" b="1" dirty="0" smtClean="0">
                <a:latin typeface="Calibri" panose="020F0502020204030204" pitchFamily="34" charset="0"/>
              </a:rPr>
              <a:t>until </a:t>
            </a:r>
            <a:r>
              <a:rPr lang="el-GR" sz="1800" b="1" dirty="0" smtClean="0">
                <a:latin typeface="Calibri" panose="020F0502020204030204" pitchFamily="34" charset="0"/>
              </a:rPr>
              <a:t>σ</a:t>
            </a:r>
            <a:r>
              <a:rPr lang="en-US" sz="1800" b="1" baseline="-25000" dirty="0" smtClean="0">
                <a:latin typeface="Calibri" panose="020F0502020204030204" pitchFamily="34" charset="0"/>
              </a:rPr>
              <a:t>RN</a:t>
            </a:r>
            <a:r>
              <a:rPr lang="en-US" sz="1800" b="1" dirty="0" smtClean="0">
                <a:latin typeface="Calibri" panose="020F0502020204030204" pitchFamily="34" charset="0"/>
              </a:rPr>
              <a:t>≈0.05</a:t>
            </a:r>
          </a:p>
          <a:p>
            <a:r>
              <a:rPr lang="en-US" sz="1800" b="1" u="sng" smtClean="0">
                <a:latin typeface="Calibri" panose="020F0502020204030204" pitchFamily="34" charset="0"/>
              </a:rPr>
              <a:t>Training </a:t>
            </a:r>
            <a:r>
              <a:rPr lang="en-US" sz="1800" b="1" u="sng" dirty="0" smtClean="0">
                <a:latin typeface="Calibri" panose="020F0502020204030204" pitchFamily="34" charset="0"/>
              </a:rPr>
              <a:t>w/ read noise: </a:t>
            </a:r>
            <a:r>
              <a:rPr lang="en-US" sz="1800" b="1" dirty="0">
                <a:latin typeface="Calibri" panose="020F0502020204030204" pitchFamily="34" charset="0"/>
              </a:rPr>
              <a:t>minimal </a:t>
            </a:r>
            <a:r>
              <a:rPr lang="en-US" sz="1800" b="1">
                <a:latin typeface="Calibri" panose="020F0502020204030204" pitchFamily="34" charset="0"/>
              </a:rPr>
              <a:t>accuracy </a:t>
            </a:r>
            <a:r>
              <a:rPr lang="en-US" sz="1800" b="1" smtClean="0">
                <a:latin typeface="Calibri" panose="020F0502020204030204" pitchFamily="34" charset="0"/>
              </a:rPr>
              <a:t>degradation </a:t>
            </a:r>
            <a:r>
              <a:rPr lang="en-US" sz="1800" b="1" dirty="0">
                <a:latin typeface="Calibri" panose="020F0502020204030204" pitchFamily="34" charset="0"/>
              </a:rPr>
              <a:t>until </a:t>
            </a:r>
            <a:r>
              <a:rPr lang="el-GR" sz="1800" b="1" dirty="0">
                <a:latin typeface="Calibri" panose="020F0502020204030204" pitchFamily="34" charset="0"/>
              </a:rPr>
              <a:t>σ</a:t>
            </a:r>
            <a:r>
              <a:rPr lang="en-US" sz="1800" b="1" baseline="-25000" dirty="0">
                <a:latin typeface="Calibri" panose="020F0502020204030204" pitchFamily="34" charset="0"/>
              </a:rPr>
              <a:t>RN</a:t>
            </a:r>
            <a:r>
              <a:rPr lang="en-US" sz="1800" b="1" dirty="0">
                <a:latin typeface="Calibri" panose="020F0502020204030204" pitchFamily="34" charset="0"/>
              </a:rPr>
              <a:t>≈0.05</a:t>
            </a:r>
          </a:p>
          <a:p>
            <a:endParaRPr lang="en-US" sz="1800" b="1" dirty="0" smtClean="0">
              <a:latin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9" y="3405498"/>
            <a:ext cx="3581400" cy="263824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5656506" cy="303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35750" y="5490775"/>
            <a:ext cx="0" cy="4868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200" y="5914130"/>
            <a:ext cx="3351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No read noise present</a:t>
            </a:r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85020"/>
              </p:ext>
            </p:extLst>
          </p:nvPr>
        </p:nvGraphicFramePr>
        <p:xfrm>
          <a:off x="4011843" y="2097794"/>
          <a:ext cx="5080001" cy="1074420"/>
        </p:xfrm>
        <a:graphic>
          <a:graphicData uri="http://schemas.openxmlformats.org/drawingml/2006/table">
            <a:tbl>
              <a:tblPr firstRow="1" firstCol="1" bandRow="1"/>
              <a:tblGrid>
                <a:gridCol w="1887581">
                  <a:extLst>
                    <a:ext uri="{9D8B030D-6E8A-4147-A177-3AD203B41FA5}">
                      <a16:colId xmlns="" xmlns:a16="http://schemas.microsoft.com/office/drawing/2014/main" val="1007026452"/>
                    </a:ext>
                  </a:extLst>
                </a:gridCol>
                <a:gridCol w="950125">
                  <a:extLst>
                    <a:ext uri="{9D8B030D-6E8A-4147-A177-3AD203B41FA5}">
                      <a16:colId xmlns="" xmlns:a16="http://schemas.microsoft.com/office/drawing/2014/main" val="2137775304"/>
                    </a:ext>
                  </a:extLst>
                </a:gridCol>
                <a:gridCol w="950125">
                  <a:extLst>
                    <a:ext uri="{9D8B030D-6E8A-4147-A177-3AD203B41FA5}">
                      <a16:colId xmlns="" xmlns:a16="http://schemas.microsoft.com/office/drawing/2014/main" val="4059971261"/>
                    </a:ext>
                  </a:extLst>
                </a:gridCol>
                <a:gridCol w="1292170">
                  <a:extLst>
                    <a:ext uri="{9D8B030D-6E8A-4147-A177-3AD203B41FA5}">
                      <a16:colId xmlns="" xmlns:a16="http://schemas.microsoft.com/office/drawing/2014/main" val="318175848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en-US" sz="14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Test Examples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Size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19798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UCI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Digits[1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64×36×10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19356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Types[2]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256×512×9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19455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MNIST 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 Digits[3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784×300×10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1278483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25074"/>
            <a:ext cx="2496469" cy="16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50779" r="22346" b="-2635"/>
          <a:stretch/>
        </p:blipFill>
        <p:spPr bwMode="auto">
          <a:xfrm>
            <a:off x="6019799" y="3570831"/>
            <a:ext cx="3032127" cy="270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8" t="4686" b="47870"/>
          <a:stretch/>
        </p:blipFill>
        <p:spPr bwMode="auto">
          <a:xfrm>
            <a:off x="3405793" y="3620404"/>
            <a:ext cx="2836303" cy="24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CrossSim</a:t>
            </a:r>
            <a:r>
              <a:rPr lang="en-US" dirty="0" smtClean="0"/>
              <a:t> Training with Write Noise</a:t>
            </a:r>
            <a:endParaRPr lang="en-US" dirty="0"/>
          </a:p>
        </p:txBody>
      </p:sp>
      <p:sp>
        <p:nvSpPr>
          <p:cNvPr id="51" name="Content Placeholder 21"/>
          <p:cNvSpPr>
            <a:spLocks noGrp="1"/>
          </p:cNvSpPr>
          <p:nvPr>
            <p:ph idx="1"/>
          </p:nvPr>
        </p:nvSpPr>
        <p:spPr>
          <a:xfrm>
            <a:off x="457200" y="1278740"/>
            <a:ext cx="3505200" cy="2126758"/>
          </a:xfrm>
        </p:spPr>
        <p:txBody>
          <a:bodyPr/>
          <a:lstStyle/>
          <a:p>
            <a:r>
              <a:rPr lang="en-US" sz="2000" b="1" dirty="0" smtClean="0"/>
              <a:t>Classification with write noise: Much more sensitive to noise</a:t>
            </a:r>
          </a:p>
          <a:p>
            <a:r>
              <a:rPr lang="en-US" sz="2000" b="1" dirty="0" smtClean="0"/>
              <a:t>Depends on dataset and </a:t>
            </a:r>
            <a:r>
              <a:rPr lang="en-US" sz="2000" b="1" smtClean="0"/>
              <a:t>initial weigh </a:t>
            </a:r>
            <a:r>
              <a:rPr lang="en-US" sz="2000" b="1" dirty="0" smtClean="0"/>
              <a:t>choice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" r="52991" b="47691"/>
          <a:stretch/>
        </p:blipFill>
        <p:spPr bwMode="auto">
          <a:xfrm>
            <a:off x="457200" y="3541252"/>
            <a:ext cx="2724400" cy="256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7736" y="4035623"/>
            <a:ext cx="148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σ</a:t>
            </a:r>
            <a:r>
              <a:rPr lang="en-US" sz="1400" baseline="-25000" dirty="0"/>
              <a:t>WN</a:t>
            </a:r>
            <a:r>
              <a:rPr lang="en-US" sz="1400" dirty="0"/>
              <a:t>=0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12520" y="4323084"/>
            <a:ext cx="2011680" cy="196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17760" y="4069843"/>
            <a:ext cx="192024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84510" y="4038600"/>
            <a:ext cx="159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</a:t>
            </a:r>
            <a:r>
              <a:rPr lang="en-US" sz="1400" baseline="-25000" dirty="0" smtClean="0"/>
              <a:t>WN</a:t>
            </a:r>
            <a:r>
              <a:rPr lang="en-US" sz="1400" dirty="0" smtClean="0"/>
              <a:t>=0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855249" y="816366"/>
            <a:ext cx="1295400" cy="5795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707960" y="4382650"/>
            <a:ext cx="1920240" cy="196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452670" y="4092571"/>
            <a:ext cx="159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</a:t>
            </a:r>
            <a:r>
              <a:rPr lang="en-US" sz="1400" baseline="-25000" dirty="0" smtClean="0"/>
              <a:t>WN</a:t>
            </a:r>
            <a:r>
              <a:rPr lang="en-US" sz="1400" dirty="0" smtClean="0"/>
              <a:t>=0</a:t>
            </a:r>
            <a:endParaRPr lang="en-US" sz="1400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76281"/>
              </p:ext>
            </p:extLst>
          </p:nvPr>
        </p:nvGraphicFramePr>
        <p:xfrm>
          <a:off x="4011843" y="2097794"/>
          <a:ext cx="5080001" cy="1074420"/>
        </p:xfrm>
        <a:graphic>
          <a:graphicData uri="http://schemas.openxmlformats.org/drawingml/2006/table">
            <a:tbl>
              <a:tblPr firstRow="1" firstCol="1" bandRow="1"/>
              <a:tblGrid>
                <a:gridCol w="1887581">
                  <a:extLst>
                    <a:ext uri="{9D8B030D-6E8A-4147-A177-3AD203B41FA5}">
                      <a16:colId xmlns="" xmlns:a16="http://schemas.microsoft.com/office/drawing/2014/main" val="1007026452"/>
                    </a:ext>
                  </a:extLst>
                </a:gridCol>
                <a:gridCol w="950125">
                  <a:extLst>
                    <a:ext uri="{9D8B030D-6E8A-4147-A177-3AD203B41FA5}">
                      <a16:colId xmlns="" xmlns:a16="http://schemas.microsoft.com/office/drawing/2014/main" val="2137775304"/>
                    </a:ext>
                  </a:extLst>
                </a:gridCol>
                <a:gridCol w="950125">
                  <a:extLst>
                    <a:ext uri="{9D8B030D-6E8A-4147-A177-3AD203B41FA5}">
                      <a16:colId xmlns="" xmlns:a16="http://schemas.microsoft.com/office/drawing/2014/main" val="4059971261"/>
                    </a:ext>
                  </a:extLst>
                </a:gridCol>
                <a:gridCol w="1292170">
                  <a:extLst>
                    <a:ext uri="{9D8B030D-6E8A-4147-A177-3AD203B41FA5}">
                      <a16:colId xmlns="" xmlns:a16="http://schemas.microsoft.com/office/drawing/2014/main" val="318175848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en-US" sz="14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Test Examples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Size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19798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UCI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Digits[1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64×36×10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19356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Types[2]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256×512×9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19455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MNIST 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 Digits[3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784×300×10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1278483"/>
                  </a:ext>
                </a:extLst>
              </a:tr>
            </a:tbl>
          </a:graphicData>
        </a:graphic>
      </p:graphicFrame>
      <p:pic>
        <p:nvPicPr>
          <p:cNvPr id="38924" name="Picture 389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79" y="902072"/>
            <a:ext cx="4048483" cy="10798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1600" y="6019800"/>
            <a:ext cx="614257" cy="254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3413956"/>
            <a:ext cx="614257" cy="254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42096" y="3365813"/>
            <a:ext cx="1073104" cy="254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7214" y="1287115"/>
            <a:ext cx="8229600" cy="4846638"/>
          </a:xfrm>
        </p:spPr>
        <p:txBody>
          <a:bodyPr/>
          <a:lstStyle/>
          <a:p>
            <a:pPr algn="just"/>
            <a:r>
              <a:rPr lang="en-US" b="1" dirty="0" smtClean="0"/>
              <a:t>Conclusions: </a:t>
            </a:r>
          </a:p>
          <a:p>
            <a:pPr lvl="1" algn="just"/>
            <a:r>
              <a:rPr lang="en-US" b="1" dirty="0" smtClean="0"/>
              <a:t>Read noise within typical device capabilities, </a:t>
            </a:r>
          </a:p>
          <a:p>
            <a:pPr lvl="1" algn="just"/>
            <a:r>
              <a:rPr lang="en-US" b="1" dirty="0" smtClean="0"/>
              <a:t>Write noise requirement very difficult to meet</a:t>
            </a:r>
          </a:p>
          <a:p>
            <a:pPr lvl="1" algn="just"/>
            <a:r>
              <a:rPr lang="en-US" b="1" dirty="0" smtClean="0"/>
              <a:t>Low current requirement provides additional challenge</a:t>
            </a:r>
          </a:p>
          <a:p>
            <a:pPr algn="just"/>
            <a:r>
              <a:rPr lang="en-US" b="1" dirty="0" smtClean="0"/>
              <a:t>Next: Measure and assess experimental resistive switches against these requirements</a:t>
            </a:r>
          </a:p>
          <a:p>
            <a:pPr marL="0" indent="0" algn="just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endParaRPr lang="en-US" b="1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305800" y="6517867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71465"/>
              </p:ext>
            </p:extLst>
          </p:nvPr>
        </p:nvGraphicFramePr>
        <p:xfrm>
          <a:off x="1219200" y="3886200"/>
          <a:ext cx="6553199" cy="243347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46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3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3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4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84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Small </a:t>
                      </a:r>
                      <a:r>
                        <a:rPr lang="en-US" sz="1600" b="1" smtClean="0">
                          <a:effectLst/>
                          <a:latin typeface="Calibri" panose="020F0502020204030204" pitchFamily="34" charset="0"/>
                        </a:rPr>
                        <a:t>Images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  <a:latin typeface="Calibri" panose="020F0502020204030204" pitchFamily="34" charset="0"/>
                        </a:rPr>
                        <a:t>Large Images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File Types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Read Noise σ (% 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Write Noise σ (% 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Asymmetric Nonlinearity (ν)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</a:rPr>
                        <a:t>Symmetric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Nonlinearity (ν)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&gt;20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Maximum Current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160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40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Minimum Retention (@ 85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o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C)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7 days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7 days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7 days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32320764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Minimum Nudge Endurance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10</a:t>
                      </a:r>
                      <a:r>
                        <a:rPr lang="en-US" sz="1600" baseline="30000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7</a:t>
                      </a:r>
                      <a:endParaRPr lang="en-US" sz="1600" baseline="300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10</a:t>
                      </a:r>
                      <a:r>
                        <a:rPr lang="en-US" sz="1600" baseline="30000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10</a:t>
                      </a:r>
                      <a:r>
                        <a:rPr lang="en-US" sz="1600" baseline="30000" dirty="0" smtClean="0">
                          <a:effectLst/>
                          <a:latin typeface="Calibri" panose="020F0502020204030204" pitchFamily="34" charset="0"/>
                          <a:ea typeface="SimSun"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70071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4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286000"/>
            <a:ext cx="796383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Intro and Key Concepts</a:t>
            </a:r>
          </a:p>
          <a:p>
            <a:r>
              <a:rPr lang="en-US" sz="2800" b="1" dirty="0" smtClean="0"/>
              <a:t>Device Requirements for a Crossbar Accelerator </a:t>
            </a:r>
          </a:p>
          <a:p>
            <a:r>
              <a:rPr lang="en-US" sz="2800" b="1" dirty="0" smtClean="0"/>
              <a:t>Modeling ReRAM in a Crossbar Accelerator</a:t>
            </a:r>
          </a:p>
          <a:p>
            <a:r>
              <a:rPr lang="en-US" sz="2800" b="1" dirty="0" err="1" smtClean="0"/>
              <a:t>CoDesign</a:t>
            </a:r>
            <a:r>
              <a:rPr lang="en-US" sz="2800" b="1" dirty="0" smtClean="0"/>
              <a:t> </a:t>
            </a:r>
            <a:r>
              <a:rPr lang="en-US" sz="2800" b="1" dirty="0"/>
              <a:t>Framework Concept</a:t>
            </a:r>
          </a:p>
          <a:p>
            <a:r>
              <a:rPr lang="en-US" sz="2800" b="1" dirty="0" smtClean="0"/>
              <a:t>Conclusion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44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TaOx</a:t>
            </a:r>
            <a:r>
              <a:rPr lang="en-US" dirty="0" smtClean="0"/>
              <a:t> ReRAM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78740"/>
            <a:ext cx="7620000" cy="1826671"/>
          </a:xfrm>
        </p:spPr>
        <p:txBody>
          <a:bodyPr/>
          <a:lstStyle/>
          <a:p>
            <a:r>
              <a:rPr lang="en-US" sz="2000" b="1" dirty="0" smtClean="0"/>
              <a:t>Modeling effect of bipolar </a:t>
            </a:r>
            <a:r>
              <a:rPr lang="en-US" sz="2000" b="1" dirty="0" err="1"/>
              <a:t>TiN</a:t>
            </a:r>
            <a:r>
              <a:rPr lang="en-US" sz="2000" b="1" dirty="0"/>
              <a:t>/Ta/</a:t>
            </a:r>
            <a:r>
              <a:rPr lang="en-US" sz="2000" b="1" dirty="0" err="1"/>
              <a:t>TaOx</a:t>
            </a:r>
            <a:r>
              <a:rPr lang="en-US" sz="2000" b="1" dirty="0"/>
              <a:t>/</a:t>
            </a:r>
            <a:r>
              <a:rPr lang="en-US" sz="2000" b="1" dirty="0" err="1"/>
              <a:t>TiN</a:t>
            </a:r>
            <a:r>
              <a:rPr lang="en-US" sz="2000" b="1" dirty="0"/>
              <a:t> </a:t>
            </a:r>
            <a:r>
              <a:rPr lang="en-US" sz="2000" b="1" dirty="0" smtClean="0"/>
              <a:t>ReRAM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Pulse through all states repeatedly 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Arrange </a:t>
            </a:r>
            <a:r>
              <a:rPr lang="en-US" sz="2000" b="1" dirty="0"/>
              <a:t>data as required by </a:t>
            </a:r>
            <a:r>
              <a:rPr lang="en-US" sz="2000" b="1" dirty="0" err="1" smtClean="0"/>
              <a:t>CrossSim</a:t>
            </a:r>
            <a:r>
              <a:rPr lang="en-US" sz="2000" b="1" dirty="0" smtClean="0"/>
              <a:t> model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Create look-up table and analytical noise model for </a:t>
            </a:r>
            <a:r>
              <a:rPr lang="en-US" sz="2000" b="1" dirty="0" smtClean="0"/>
              <a:t>higher-level </a:t>
            </a:r>
            <a:r>
              <a:rPr lang="en-US" sz="2000" b="1" dirty="0"/>
              <a:t>numerical </a:t>
            </a:r>
            <a:r>
              <a:rPr lang="en-US" sz="2000" b="1" dirty="0" smtClean="0"/>
              <a:t>simulation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8999" y="3124200"/>
            <a:ext cx="316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Delta G vs G 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(Decreasing Conductance)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25" y="3412864"/>
            <a:ext cx="29718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9"/>
          <a:stretch/>
        </p:blipFill>
        <p:spPr>
          <a:xfrm>
            <a:off x="5618877" y="3505200"/>
            <a:ext cx="3469085" cy="27432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253806"/>
              </p:ext>
            </p:extLst>
          </p:nvPr>
        </p:nvGraphicFramePr>
        <p:xfrm>
          <a:off x="-385763" y="3412864"/>
          <a:ext cx="419576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" name="Visio" r:id="rId6" imgW="6178481" imgH="4400640" progId="Visio.Drawing.15">
                  <p:embed/>
                </p:oleObj>
              </mc:Choice>
              <mc:Fallback>
                <p:oleObj name="Visio" r:id="rId6" imgW="6178481" imgH="4400640" progId="Visio.Drawing.15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5763" y="3412864"/>
                        <a:ext cx="4195763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78562" y="3134380"/>
            <a:ext cx="316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G versus Pulse Number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(V=-1V, pulse width = 50ns)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3684" y="34077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CDF</a:t>
            </a:r>
            <a:endParaRPr lang="en-US" sz="14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TaOx</a:t>
            </a:r>
            <a:r>
              <a:rPr lang="en-US" dirty="0" smtClean="0"/>
              <a:t> ReRAM in </a:t>
            </a:r>
            <a:r>
              <a:rPr lang="en-US" dirty="0" err="1" smtClean="0"/>
              <a:t>Backprop</a:t>
            </a:r>
            <a:r>
              <a:rPr lang="en-US" dirty="0" smtClean="0"/>
              <a:t> </a:t>
            </a:r>
            <a:r>
              <a:rPr lang="en-US" dirty="0" err="1" smtClean="0"/>
              <a:t>Traning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388435"/>
              </p:ext>
            </p:extLst>
          </p:nvPr>
        </p:nvGraphicFramePr>
        <p:xfrm>
          <a:off x="2222929" y="5271247"/>
          <a:ext cx="5080001" cy="1074420"/>
        </p:xfrm>
        <a:graphic>
          <a:graphicData uri="http://schemas.openxmlformats.org/drawingml/2006/table">
            <a:tbl>
              <a:tblPr firstRow="1" firstCol="1" bandRow="1"/>
              <a:tblGrid>
                <a:gridCol w="1887581">
                  <a:extLst>
                    <a:ext uri="{9D8B030D-6E8A-4147-A177-3AD203B41FA5}">
                      <a16:colId xmlns="" xmlns:a16="http://schemas.microsoft.com/office/drawing/2014/main" val="1007026452"/>
                    </a:ext>
                  </a:extLst>
                </a:gridCol>
                <a:gridCol w="950125">
                  <a:extLst>
                    <a:ext uri="{9D8B030D-6E8A-4147-A177-3AD203B41FA5}">
                      <a16:colId xmlns="" xmlns:a16="http://schemas.microsoft.com/office/drawing/2014/main" val="2137775304"/>
                    </a:ext>
                  </a:extLst>
                </a:gridCol>
                <a:gridCol w="950125">
                  <a:extLst>
                    <a:ext uri="{9D8B030D-6E8A-4147-A177-3AD203B41FA5}">
                      <a16:colId xmlns="" xmlns:a16="http://schemas.microsoft.com/office/drawing/2014/main" val="4059971261"/>
                    </a:ext>
                  </a:extLst>
                </a:gridCol>
                <a:gridCol w="1292170">
                  <a:extLst>
                    <a:ext uri="{9D8B030D-6E8A-4147-A177-3AD203B41FA5}">
                      <a16:colId xmlns="" xmlns:a16="http://schemas.microsoft.com/office/drawing/2014/main" val="318175848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en-US" sz="14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Test Examples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Size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19798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UCI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Digits[1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64×36×10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19356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Types[2]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256×512×9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19455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MNIST 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 Digits[3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784×300×10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127848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60884"/>
            <a:ext cx="2631178" cy="2631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45571"/>
            <a:ext cx="25146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8" y="1845571"/>
            <a:ext cx="2628902" cy="262890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09600" y="1219200"/>
            <a:ext cx="76200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1278523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Calibri" panose="020F0502020204030204" pitchFamily="34" charset="0"/>
              </a:rPr>
              <a:t>Increasing </a:t>
            </a:r>
            <a:r>
              <a:rPr lang="en-US" sz="1600" b="1" dirty="0" smtClean="0">
                <a:latin typeface="Calibri" panose="020F0502020204030204" pitchFamily="34" charset="0"/>
              </a:rPr>
              <a:t>Network Size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57061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Strong </a:t>
            </a:r>
            <a:r>
              <a:rPr lang="en-US" dirty="0" smtClean="0"/>
              <a:t>dependence on data set and network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Li-Ion Synaptic Transistor </a:t>
            </a:r>
            <a:r>
              <a:rPr lang="en-US" sz="3600"/>
              <a:t>for </a:t>
            </a:r>
            <a:r>
              <a:rPr lang="en-US" sz="3600" smtClean="0"/>
              <a:t>Analog </a:t>
            </a:r>
            <a:r>
              <a:rPr lang="en-US" sz="3600" dirty="0" smtClean="0"/>
              <a:t>Computation (LISTA)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7578" y="1403782"/>
            <a:ext cx="3583486" cy="2227227"/>
            <a:chOff x="285135" y="2041079"/>
            <a:chExt cx="5338918" cy="3420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135" y="2041079"/>
              <a:ext cx="5338918" cy="3420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flipV="1">
              <a:off x="285135" y="2192593"/>
              <a:ext cx="391834" cy="299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824966"/>
            <a:ext cx="4326194" cy="2497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725" y="1526867"/>
            <a:ext cx="3205318" cy="30089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0" y="1106072"/>
            <a:ext cx="4444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G-V </a:t>
            </a:r>
            <a:r>
              <a:rPr lang="en-US" sz="2000" b="1" dirty="0" smtClean="0"/>
              <a:t>for LISTA Transistor</a:t>
            </a:r>
          </a:p>
        </p:txBody>
      </p:sp>
    </p:spTree>
    <p:extLst>
      <p:ext uri="{BB962C8B-B14F-4D97-AF65-F5344CB8AC3E}">
        <p14:creationId xmlns:p14="http://schemas.microsoft.com/office/powerpoint/2010/main" val="15211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95400"/>
            <a:ext cx="796383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Intro and Key Concepts</a:t>
            </a:r>
          </a:p>
          <a:p>
            <a:r>
              <a:rPr lang="en-US" sz="2800" b="1" dirty="0" smtClean="0"/>
              <a:t>Device Requirements for a Crossbar Accelerator </a:t>
            </a:r>
          </a:p>
          <a:p>
            <a:r>
              <a:rPr lang="en-US" sz="2800" b="1" dirty="0" smtClean="0"/>
              <a:t>Modeling ReRAM in a Crossbar Accelerator</a:t>
            </a:r>
          </a:p>
          <a:p>
            <a:r>
              <a:rPr lang="en-US" sz="2800" b="1" dirty="0" err="1" smtClean="0"/>
              <a:t>CoDesign</a:t>
            </a:r>
            <a:r>
              <a:rPr lang="en-US" sz="2800" b="1" dirty="0" smtClean="0"/>
              <a:t> </a:t>
            </a:r>
            <a:r>
              <a:rPr lang="en-US" sz="2800" b="1" dirty="0"/>
              <a:t>Framework Concept</a:t>
            </a:r>
          </a:p>
          <a:p>
            <a:r>
              <a:rPr lang="en-US" sz="2800" b="1" dirty="0" smtClean="0"/>
              <a:t>Conclusion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336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2705069"/>
            <a:ext cx="6057727" cy="3064739"/>
            <a:chOff x="0" y="2705069"/>
            <a:chExt cx="6057727" cy="306473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26385"/>
              <a:ext cx="6057727" cy="284342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10800000" flipV="1">
              <a:off x="2050977" y="2705069"/>
              <a:ext cx="2334416" cy="4426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LISTA &gt; 200 states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83" y="850490"/>
            <a:ext cx="8915442" cy="164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1538" y="4591626"/>
            <a:ext cx="2043524" cy="17648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0800000" flipV="1">
            <a:off x="6172200" y="4334972"/>
            <a:ext cx="2362200" cy="396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PCM Array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</a:t>
            </a:r>
            <a:r>
              <a:rPr lang="en-US" dirty="0" smtClean="0"/>
              <a:t>State Characterization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0931-2568-4059-8E7F-DD5AC1FFE1EF}" type="slidenum">
              <a:rPr lang="en-US" smtClean="0"/>
              <a:t>20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6276427"/>
            <a:ext cx="3581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mtClean="0">
                <a:solidFill>
                  <a:srgbClr val="000000"/>
                </a:solidFill>
              </a:rPr>
              <a:t>GW </a:t>
            </a:r>
            <a:r>
              <a:rPr lang="en-US" sz="800" b="1" dirty="0" smtClean="0">
                <a:solidFill>
                  <a:srgbClr val="000000"/>
                </a:solidFill>
              </a:rPr>
              <a:t>Burr </a:t>
            </a:r>
            <a:r>
              <a:rPr lang="en-US" sz="800" b="1" dirty="0">
                <a:solidFill>
                  <a:srgbClr val="000000"/>
                </a:solidFill>
              </a:rPr>
              <a:t>et </a:t>
            </a:r>
            <a:r>
              <a:rPr lang="en-US" sz="800" b="1" dirty="0" smtClean="0">
                <a:solidFill>
                  <a:srgbClr val="000000"/>
                </a:solidFill>
              </a:rPr>
              <a:t>al, IEEE TED 2015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6046027" y="2482970"/>
            <a:ext cx="2362200" cy="396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TaOx</a:t>
            </a:r>
            <a:r>
              <a:rPr lang="en-US" b="1" dirty="0" smtClean="0">
                <a:solidFill>
                  <a:schemeClr val="tx1"/>
                </a:solidFill>
              </a:rPr>
              <a:t> ReRAM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13" y="2705069"/>
            <a:ext cx="2294374" cy="16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47" y="114608"/>
            <a:ext cx="9144000" cy="975292"/>
          </a:xfrm>
        </p:spPr>
        <p:txBody>
          <a:bodyPr/>
          <a:lstStyle/>
          <a:p>
            <a:r>
              <a:rPr lang="en-US" sz="3200" dirty="0" smtClean="0"/>
              <a:t>LISTA-device Performance for </a:t>
            </a:r>
            <a:r>
              <a:rPr lang="en-US" sz="3200" err="1" smtClean="0"/>
              <a:t>Backprop</a:t>
            </a:r>
            <a:r>
              <a:rPr lang="en-US" sz="3200" smtClean="0"/>
              <a:t> Algorithm</a:t>
            </a:r>
            <a:endParaRPr lang="en-US" sz="32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989353" y="6492875"/>
            <a:ext cx="2133600" cy="365125"/>
          </a:xfrm>
        </p:spPr>
        <p:txBody>
          <a:bodyPr/>
          <a:lstStyle/>
          <a:p>
            <a:fld id="{EBEF0931-2568-4059-8E7F-DD5AC1FFE1EF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76200" y="1954514"/>
            <a:ext cx="8839200" cy="2730233"/>
            <a:chOff x="0" y="457200"/>
            <a:chExt cx="4890481" cy="1635595"/>
          </a:xfrm>
        </p:grpSpPr>
        <p:pic>
          <p:nvPicPr>
            <p:cNvPr id="18" name="Picture 3" descr="\\snl\home\sagarwa\neuro inspired computing\My Papers\LCO paper\current control\large_imag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281" y="492595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\\snl\home\sagarwa\neuro inspired computing\My Papers\LCO paper\current control\file_typ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018" y="492595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\\snl\home\sagarwa\neuro inspired computing\My Papers\LCO paper\current control\small_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07662"/>
              </p:ext>
            </p:extLst>
          </p:nvPr>
        </p:nvGraphicFramePr>
        <p:xfrm>
          <a:off x="2222929" y="5271247"/>
          <a:ext cx="5080001" cy="1074420"/>
        </p:xfrm>
        <a:graphic>
          <a:graphicData uri="http://schemas.openxmlformats.org/drawingml/2006/table">
            <a:tbl>
              <a:tblPr firstRow="1" firstCol="1" bandRow="1"/>
              <a:tblGrid>
                <a:gridCol w="1887581">
                  <a:extLst>
                    <a:ext uri="{9D8B030D-6E8A-4147-A177-3AD203B41FA5}">
                      <a16:colId xmlns="" xmlns:a16="http://schemas.microsoft.com/office/drawing/2014/main" val="1007026452"/>
                    </a:ext>
                  </a:extLst>
                </a:gridCol>
                <a:gridCol w="950125">
                  <a:extLst>
                    <a:ext uri="{9D8B030D-6E8A-4147-A177-3AD203B41FA5}">
                      <a16:colId xmlns="" xmlns:a16="http://schemas.microsoft.com/office/drawing/2014/main" val="2137775304"/>
                    </a:ext>
                  </a:extLst>
                </a:gridCol>
                <a:gridCol w="950125">
                  <a:extLst>
                    <a:ext uri="{9D8B030D-6E8A-4147-A177-3AD203B41FA5}">
                      <a16:colId xmlns="" xmlns:a16="http://schemas.microsoft.com/office/drawing/2014/main" val="4059971261"/>
                    </a:ext>
                  </a:extLst>
                </a:gridCol>
                <a:gridCol w="1292170">
                  <a:extLst>
                    <a:ext uri="{9D8B030D-6E8A-4147-A177-3AD203B41FA5}">
                      <a16:colId xmlns="" xmlns:a16="http://schemas.microsoft.com/office/drawing/2014/main" val="318175848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en-US" sz="14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Test Examples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Size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19798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UCI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Digits[1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64×36×10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19356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Types[2]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256×512×9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19455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MNIST 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 Digits[3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784×300×10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127848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467601" y="52273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9600" y="1219200"/>
            <a:ext cx="76200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1278523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Calibri" panose="020F0502020204030204" pitchFamily="34" charset="0"/>
              </a:rPr>
              <a:t>Increasing </a:t>
            </a:r>
            <a:r>
              <a:rPr lang="en-US" sz="1600" b="1" dirty="0" smtClean="0">
                <a:latin typeface="Calibri" panose="020F0502020204030204" pitchFamily="34" charset="0"/>
              </a:rPr>
              <a:t>Network Size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CrossSim</a:t>
            </a:r>
            <a:r>
              <a:rPr lang="en-US" b="1" dirty="0" smtClean="0"/>
              <a:t>/</a:t>
            </a:r>
            <a:r>
              <a:rPr lang="en-US" b="1" dirty="0" err="1" smtClean="0"/>
              <a:t>Xyce</a:t>
            </a:r>
            <a:r>
              <a:rPr lang="en-US" b="1" dirty="0" smtClean="0"/>
              <a:t> circuit-level crossbar energy analysis</a:t>
            </a:r>
          </a:p>
          <a:p>
            <a:pPr lvl="1"/>
            <a:r>
              <a:rPr lang="en-US" b="1" dirty="0" smtClean="0"/>
              <a:t>Can model fundamental limits and current devices</a:t>
            </a:r>
          </a:p>
          <a:p>
            <a:pPr lvl="1"/>
            <a:r>
              <a:rPr lang="en-US" b="1" dirty="0" smtClean="0"/>
              <a:t>Select device model is implement</a:t>
            </a:r>
          </a:p>
          <a:p>
            <a:r>
              <a:rPr lang="en-US" b="1" dirty="0" smtClean="0"/>
              <a:t>Explore circuit techniques to improve algorithm performance (w/ less than perfect devices)</a:t>
            </a:r>
          </a:p>
          <a:p>
            <a:r>
              <a:rPr lang="en-US" b="1" dirty="0" smtClean="0"/>
              <a:t>Design accelerator microarchitecture</a:t>
            </a:r>
          </a:p>
          <a:p>
            <a:pPr lvl="1"/>
            <a:r>
              <a:rPr lang="en-US" b="1" dirty="0" smtClean="0"/>
              <a:t>Routing technique tradeoffs and </a:t>
            </a:r>
            <a:r>
              <a:rPr lang="en-US" b="1" dirty="0" err="1" smtClean="0"/>
              <a:t>comm</a:t>
            </a:r>
            <a:r>
              <a:rPr lang="en-US" b="1" dirty="0" smtClean="0"/>
              <a:t> hierarchy</a:t>
            </a:r>
          </a:p>
          <a:p>
            <a:pPr lvl="1"/>
            <a:r>
              <a:rPr lang="en-US" b="1" dirty="0" smtClean="0"/>
              <a:t>Local computation capabilities</a:t>
            </a:r>
          </a:p>
          <a:p>
            <a:pPr lvl="1"/>
            <a:r>
              <a:rPr lang="en-US" b="1" dirty="0" smtClean="0"/>
              <a:t>Local cache sizes (SRAM bits per crossbar bit) </a:t>
            </a:r>
          </a:p>
          <a:p>
            <a:r>
              <a:rPr lang="en-US" b="1" dirty="0" smtClean="0"/>
              <a:t>Model system energy and performance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581400"/>
            <a:ext cx="191343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805111"/>
            <a:ext cx="796383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Intro and Key Concepts</a:t>
            </a:r>
          </a:p>
          <a:p>
            <a:r>
              <a:rPr lang="en-US" sz="2800" b="1" dirty="0" smtClean="0"/>
              <a:t>Device Requirements for a Crossbar Accelerator </a:t>
            </a:r>
          </a:p>
          <a:p>
            <a:r>
              <a:rPr lang="en-US" sz="2800" b="1" dirty="0" smtClean="0"/>
              <a:t>Modeling ReRAM in a Crossbar Accelerator</a:t>
            </a:r>
          </a:p>
          <a:p>
            <a:r>
              <a:rPr lang="en-US" sz="2800" b="1" dirty="0" err="1" smtClean="0"/>
              <a:t>CoDesign</a:t>
            </a:r>
            <a:r>
              <a:rPr lang="en-US" sz="2800" b="1" dirty="0" smtClean="0"/>
              <a:t> </a:t>
            </a:r>
            <a:r>
              <a:rPr lang="en-US" sz="2800" b="1" dirty="0"/>
              <a:t>Framework Concept</a:t>
            </a:r>
          </a:p>
          <a:p>
            <a:r>
              <a:rPr lang="en-US" sz="2800" b="1" dirty="0" smtClean="0"/>
              <a:t>Conclusion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46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351" y="5311313"/>
            <a:ext cx="915913" cy="63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5671" y="6096000"/>
            <a:ext cx="907594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5671" y="5308600"/>
            <a:ext cx="907594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5671" y="4521200"/>
            <a:ext cx="907594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15671" y="3733800"/>
            <a:ext cx="907594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5671" y="2946400"/>
            <a:ext cx="907594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15671" y="2159000"/>
            <a:ext cx="907594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5671" y="1371600"/>
            <a:ext cx="907594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002" y="3103868"/>
            <a:ext cx="991565" cy="44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195764"/>
            <a:ext cx="685967" cy="68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1" y="33338"/>
            <a:ext cx="9128329" cy="47452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DOE Vision: Universal Multiscale </a:t>
            </a:r>
            <a:r>
              <a:rPr lang="en-US" sz="2800" b="1" dirty="0" err="1" smtClean="0"/>
              <a:t>CoDesign</a:t>
            </a:r>
            <a:r>
              <a:rPr lang="en-US" sz="2800" b="1" dirty="0" smtClean="0"/>
              <a:t> Framework</a:t>
            </a:r>
            <a:endParaRPr lang="en-US" sz="2800" b="1" dirty="0"/>
          </a:p>
        </p:txBody>
      </p:sp>
      <p:sp>
        <p:nvSpPr>
          <p:cNvPr id="5" name="Right Arrow 4"/>
          <p:cNvSpPr/>
          <p:nvPr/>
        </p:nvSpPr>
        <p:spPr bwMode="auto">
          <a:xfrm rot="18115272">
            <a:off x="890323" y="3437663"/>
            <a:ext cx="6883068" cy="68012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0" y="719521"/>
            <a:ext cx="1822274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Modeling</a:t>
            </a:r>
            <a:endParaRPr 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6084927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Atomistic and </a:t>
            </a:r>
            <a:r>
              <a:rPr lang="en-US" sz="1000" b="1" u="sng" smtClean="0">
                <a:solidFill>
                  <a:srgbClr val="3333CC"/>
                </a:solidFill>
              </a:rPr>
              <a:t>Ab-Initio Modeling</a:t>
            </a:r>
            <a:endParaRPr lang="en-US" sz="1000" b="1" dirty="0" smtClean="0">
              <a:solidFill>
                <a:srgbClr val="000000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DFT – VASP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 --SOCORRO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MD – LAMMPS </a:t>
            </a:r>
            <a:endParaRPr lang="en-US" sz="1000" b="1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2128063"/>
            <a:ext cx="201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Component Fabrication </a:t>
            </a:r>
            <a:endParaRPr lang="en-US" sz="1000" b="1" u="sng" dirty="0">
              <a:solidFill>
                <a:srgbClr val="3333CC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Processors, ASICs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Photonics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Memory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121" y="2948226"/>
            <a:ext cx="213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Circuit/IP </a:t>
            </a:r>
            <a:r>
              <a:rPr lang="en-US" sz="1000" b="1" u="sng" smtClean="0">
                <a:solidFill>
                  <a:srgbClr val="3333CC"/>
                </a:solidFill>
              </a:rPr>
              <a:t>Block Design and Modeling</a:t>
            </a:r>
            <a:endParaRPr lang="en-US" sz="1000" b="1" u="sng" dirty="0">
              <a:solidFill>
                <a:srgbClr val="3333CC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SPICE/</a:t>
            </a:r>
            <a:r>
              <a:rPr lang="en-US" sz="1000" b="1" dirty="0" err="1" smtClean="0">
                <a:solidFill>
                  <a:srgbClr val="000000"/>
                </a:solidFill>
              </a:rPr>
              <a:t>Xyce</a:t>
            </a:r>
            <a:r>
              <a:rPr lang="en-US" sz="1000" b="1" dirty="0" smtClean="0">
                <a:solidFill>
                  <a:srgbClr val="000000"/>
                </a:solidFill>
              </a:rPr>
              <a:t> model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395" y="3733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Compact Device Models</a:t>
            </a:r>
            <a:endParaRPr lang="en-US" sz="1000" b="1" u="sng" dirty="0">
              <a:solidFill>
                <a:srgbClr val="3333CC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smtClean="0">
                <a:solidFill>
                  <a:srgbClr val="000000"/>
                </a:solidFill>
              </a:rPr>
              <a:t>Single </a:t>
            </a:r>
            <a:r>
              <a:rPr lang="en-US" sz="1000" b="1" dirty="0" smtClean="0">
                <a:solidFill>
                  <a:srgbClr val="000000"/>
                </a:solidFill>
              </a:rPr>
              <a:t>device electrical models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Variability and corner models</a:t>
            </a:r>
            <a:endParaRPr lang="en-US" sz="1000" b="1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2121" y="4495800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Device </a:t>
            </a:r>
            <a:r>
              <a:rPr lang="en-US" sz="1000" b="1" u="sng" smtClean="0">
                <a:solidFill>
                  <a:srgbClr val="3333CC"/>
                </a:solidFill>
              </a:rPr>
              <a:t>Physics Modeling</a:t>
            </a:r>
            <a:endParaRPr lang="en-US" sz="1000" b="1" u="sng" dirty="0">
              <a:solidFill>
                <a:srgbClr val="3333CC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Device </a:t>
            </a:r>
            <a:r>
              <a:rPr lang="en-US" sz="1000" b="1" smtClean="0">
                <a:solidFill>
                  <a:srgbClr val="000000"/>
                </a:solidFill>
              </a:rPr>
              <a:t>physics modeling </a:t>
            </a:r>
            <a:r>
              <a:rPr lang="en-US" sz="1000" b="1" dirty="0" smtClean="0">
                <a:solidFill>
                  <a:srgbClr val="000000"/>
                </a:solidFill>
              </a:rPr>
              <a:t>(TCAD)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Electron transport, ion transport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smtClean="0">
                <a:solidFill>
                  <a:srgbClr val="000000"/>
                </a:solidFill>
              </a:rPr>
              <a:t>Magnetic </a:t>
            </a:r>
            <a:r>
              <a:rPr lang="en-US" sz="1000" b="1" dirty="0" smtClean="0">
                <a:solidFill>
                  <a:srgbClr val="000000"/>
                </a:solidFill>
              </a:rPr>
              <a:t>properties</a:t>
            </a:r>
            <a:endParaRPr lang="en-US" sz="1000" b="1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7627" y="6201731"/>
            <a:ext cx="826024" cy="64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6039133" y="469102"/>
            <a:ext cx="24952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FF0000"/>
                </a:solidFill>
              </a:rPr>
              <a:t>10,000x improvement: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FF0000"/>
                </a:solidFill>
              </a:rPr>
              <a:t>10 </a:t>
            </a:r>
            <a:r>
              <a:rPr lang="en-US" sz="1050" b="1" dirty="0" err="1" smtClean="0">
                <a:solidFill>
                  <a:srgbClr val="FF0000"/>
                </a:solidFill>
              </a:rPr>
              <a:t>fJ</a:t>
            </a:r>
            <a:r>
              <a:rPr lang="en-US" sz="1050" b="1" dirty="0" smtClean="0">
                <a:solidFill>
                  <a:srgbClr val="FF0000"/>
                </a:solidFill>
              </a:rPr>
              <a:t> per instruction equivalent</a:t>
            </a:r>
            <a:endParaRPr lang="en-US" sz="1050" b="1" dirty="0">
              <a:solidFill>
                <a:srgbClr val="FF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17529" y="4236155"/>
            <a:ext cx="1946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</a:rPr>
              <a:t>TEM/EELS</a:t>
            </a:r>
            <a:endParaRPr lang="en-US" sz="1000" b="1" dirty="0">
              <a:solidFill>
                <a:srgbClr val="FFFFFF"/>
              </a:solidFill>
            </a:endParaRPr>
          </a:p>
        </p:txBody>
      </p:sp>
      <p:pic>
        <p:nvPicPr>
          <p:cNvPr id="123" name="Content Placeholder 5" descr="rw_genericschem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89" t="-19315" b="-20557"/>
          <a:stretch/>
        </p:blipFill>
        <p:spPr bwMode="auto">
          <a:xfrm>
            <a:off x="2539593" y="2870517"/>
            <a:ext cx="861377" cy="9808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 bwMode="auto">
          <a:xfrm>
            <a:off x="3583249" y="6208167"/>
            <a:ext cx="433015" cy="50536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5" name="Picture 9" descr="http://lammps.sandia.gov/images/carbon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7852" y="6286640"/>
            <a:ext cx="724043" cy="53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400800" y="3711714"/>
            <a:ext cx="221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Device Measurements</a:t>
            </a:r>
            <a:endParaRPr lang="en-US" sz="1000" b="1" u="sng" dirty="0">
              <a:solidFill>
                <a:srgbClr val="3333CC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smtClean="0">
                <a:solidFill>
                  <a:srgbClr val="000000"/>
                </a:solidFill>
              </a:rPr>
              <a:t>Single </a:t>
            </a:r>
            <a:r>
              <a:rPr lang="en-US" sz="1000" b="1" dirty="0" smtClean="0">
                <a:solidFill>
                  <a:srgbClr val="000000"/>
                </a:solidFill>
              </a:rPr>
              <a:t>device electrical behavior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Parametric variability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837120" y="6236742"/>
            <a:ext cx="2209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Experimental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00800" y="4495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Device </a:t>
            </a:r>
            <a:r>
              <a:rPr lang="en-US" sz="1000" b="1" u="sng" smtClean="0">
                <a:solidFill>
                  <a:srgbClr val="3333CC"/>
                </a:solidFill>
              </a:rPr>
              <a:t>Structure Integration </a:t>
            </a:r>
            <a:r>
              <a:rPr lang="en-US" sz="1000" b="1" u="sng" dirty="0" smtClean="0">
                <a:solidFill>
                  <a:srgbClr val="3333CC"/>
                </a:solidFill>
              </a:rPr>
              <a:t>and Demonstration</a:t>
            </a:r>
            <a:endParaRPr lang="en-US" sz="1000" b="1" u="sng" dirty="0">
              <a:solidFill>
                <a:srgbClr val="3333CC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Novel device structure demonstration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2121" y="2133600"/>
            <a:ext cx="201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Component Level Models</a:t>
            </a:r>
            <a:endParaRPr lang="en-US" sz="1000" b="1" u="sng" dirty="0">
              <a:solidFill>
                <a:srgbClr val="3333CC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smtClean="0">
                <a:solidFill>
                  <a:srgbClr val="000000"/>
                </a:solidFill>
              </a:rPr>
              <a:t>Gem5</a:t>
            </a:r>
            <a:r>
              <a:rPr lang="en-US" sz="1000" b="1" dirty="0" smtClean="0">
                <a:solidFill>
                  <a:srgbClr val="000000"/>
                </a:solidFill>
              </a:rPr>
              <a:t>, </a:t>
            </a:r>
            <a:r>
              <a:rPr lang="en-US" sz="1000" b="1" dirty="0" err="1" smtClean="0">
                <a:solidFill>
                  <a:srgbClr val="000000"/>
                </a:solidFill>
              </a:rPr>
              <a:t>McPAT</a:t>
            </a:r>
            <a:r>
              <a:rPr lang="en-US" sz="1000" b="1" dirty="0" smtClean="0">
                <a:solidFill>
                  <a:srgbClr val="000000"/>
                </a:solidFill>
              </a:rPr>
              <a:t>, </a:t>
            </a:r>
            <a:r>
              <a:rPr lang="en-US" sz="1000" b="1" dirty="0" err="1" smtClean="0">
                <a:solidFill>
                  <a:srgbClr val="000000"/>
                </a:solidFill>
              </a:rPr>
              <a:t>HiHAT</a:t>
            </a:r>
            <a:r>
              <a:rPr lang="en-US" sz="1000" b="1" dirty="0" smtClean="0">
                <a:solidFill>
                  <a:srgbClr val="000000"/>
                </a:solidFill>
              </a:rPr>
              <a:t>, CACTI, NVSIM</a:t>
            </a:r>
            <a:endParaRPr lang="en-US" sz="1000" b="1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2121" y="1357312"/>
            <a:ext cx="3115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Computer System </a:t>
            </a:r>
            <a:r>
              <a:rPr lang="en-US" sz="1000" b="1" u="sng" smtClean="0">
                <a:solidFill>
                  <a:srgbClr val="3333CC"/>
                </a:solidFill>
              </a:rPr>
              <a:t>Architecture Modeling </a:t>
            </a:r>
            <a:endParaRPr lang="en-US" sz="1000" b="1" u="sng" dirty="0">
              <a:solidFill>
                <a:srgbClr val="3333CC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smtClean="0">
                <a:solidFill>
                  <a:srgbClr val="000000"/>
                </a:solidFill>
              </a:rPr>
              <a:t>Next generation </a:t>
            </a:r>
            <a:r>
              <a:rPr lang="en-US" sz="1000" b="1" dirty="0" smtClean="0">
                <a:solidFill>
                  <a:srgbClr val="000000"/>
                </a:solidFill>
              </a:rPr>
              <a:t>of Structural Simulation Toolkit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smtClean="0">
                <a:solidFill>
                  <a:srgbClr val="000000"/>
                </a:solidFill>
              </a:rPr>
              <a:t>Heterogeneous </a:t>
            </a:r>
            <a:r>
              <a:rPr lang="en-US" sz="1000" b="1" dirty="0" smtClean="0">
                <a:solidFill>
                  <a:srgbClr val="000000"/>
                </a:solidFill>
              </a:rPr>
              <a:t>systems HPC models</a:t>
            </a:r>
            <a:endParaRPr lang="en-US" sz="1000" b="1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176" y="1375788"/>
            <a:ext cx="690275" cy="3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828800" y="533400"/>
            <a:ext cx="3115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Application </a:t>
            </a:r>
            <a:r>
              <a:rPr lang="en-US" sz="1000" b="1" u="sng" smtClean="0">
                <a:solidFill>
                  <a:srgbClr val="3333CC"/>
                </a:solidFill>
              </a:rPr>
              <a:t>Performance Modeling</a:t>
            </a:r>
            <a:endParaRPr lang="en-US" sz="1000" b="1" u="sng" dirty="0">
              <a:solidFill>
                <a:srgbClr val="3333CC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4395" y="5308600"/>
            <a:ext cx="238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Process </a:t>
            </a:r>
            <a:r>
              <a:rPr lang="en-US" sz="1000" b="1" u="sng" smtClean="0">
                <a:solidFill>
                  <a:srgbClr val="3333CC"/>
                </a:solidFill>
              </a:rPr>
              <a:t>Module Modeling</a:t>
            </a:r>
            <a:endParaRPr lang="en-US" sz="1000" b="1" u="sng" dirty="0">
              <a:solidFill>
                <a:srgbClr val="3333CC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Diffusion, etch, implant simulation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EUV and </a:t>
            </a:r>
            <a:r>
              <a:rPr lang="en-US" sz="1000" b="1" smtClean="0">
                <a:solidFill>
                  <a:srgbClr val="000000"/>
                </a:solidFill>
              </a:rPr>
              <a:t>novel lithography </a:t>
            </a:r>
            <a:r>
              <a:rPr lang="en-US" sz="1000" b="1" dirty="0" smtClean="0">
                <a:solidFill>
                  <a:srgbClr val="000000"/>
                </a:solidFill>
              </a:rPr>
              <a:t>models</a:t>
            </a:r>
            <a:endParaRPr lang="en-US" sz="1000" b="1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00800" y="53086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Process Module Demonstrations</a:t>
            </a:r>
            <a:endParaRPr lang="en-US" sz="1000" b="1" u="sng" dirty="0">
              <a:solidFill>
                <a:srgbClr val="3333CC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>
                <a:solidFill>
                  <a:srgbClr val="000000"/>
                </a:solidFill>
              </a:rPr>
              <a:t>EUV and </a:t>
            </a:r>
            <a:r>
              <a:rPr lang="en-US" sz="1000" b="1">
                <a:solidFill>
                  <a:srgbClr val="000000"/>
                </a:solidFill>
              </a:rPr>
              <a:t>novel </a:t>
            </a:r>
            <a:r>
              <a:rPr lang="en-US" sz="1000" b="1" smtClean="0">
                <a:solidFill>
                  <a:srgbClr val="000000"/>
                </a:solidFill>
              </a:rPr>
              <a:t>lithography</a:t>
            </a:r>
            <a:endParaRPr lang="en-US" sz="1000" b="1" dirty="0">
              <a:solidFill>
                <a:srgbClr val="000000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</a:rPr>
              <a:t>Diffusion, etch, implant simulation</a:t>
            </a:r>
          </a:p>
        </p:txBody>
      </p:sp>
      <p:pic>
        <p:nvPicPr>
          <p:cNvPr id="8198" name="Picture 6" descr="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2451" y="1371600"/>
            <a:ext cx="11625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400800" y="289744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Test Circuit Fab and Measurement</a:t>
            </a:r>
            <a:endParaRPr lang="en-US" sz="1000" b="1" u="sng" dirty="0">
              <a:solidFill>
                <a:srgbClr val="3333CC"/>
              </a:solidFill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b="1" dirty="0" err="1" smtClean="0">
                <a:solidFill>
                  <a:srgbClr val="000000"/>
                </a:solidFill>
              </a:rPr>
              <a:t>Subcircuit</a:t>
            </a:r>
            <a:r>
              <a:rPr lang="en-US" sz="1000" b="1" dirty="0" smtClean="0">
                <a:solidFill>
                  <a:srgbClr val="000000"/>
                </a:solidFill>
              </a:rPr>
              <a:t> measurement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7325" y="2405062"/>
            <a:ext cx="1096675" cy="29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4343400" y="6147603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3333CC"/>
                </a:solidFill>
              </a:rPr>
              <a:t>Fundamental Materials Science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X-ray: XRD, XPS, HAXPES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Microscopy: TEM, SEM, EELS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Scanning probe technique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8203" name="Picture 11" descr="https://upload.wikimedia.org/wikipedia/commons/thumb/1/18/IvsV_mosfet.svg/480px-IvsV_mosfet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0841" y="3791782"/>
            <a:ext cx="962846" cy="6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124" y="2195764"/>
            <a:ext cx="1768022" cy="75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350" y="2997989"/>
            <a:ext cx="692578" cy="66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805" y="4712587"/>
            <a:ext cx="676353" cy="4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2" descr="fig_pres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854" y="4613122"/>
            <a:ext cx="766193" cy="6142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8130579">
            <a:off x="4773660" y="1329197"/>
            <a:ext cx="1817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Systems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18130579">
            <a:off x="3325860" y="3688031"/>
            <a:ext cx="1817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Devices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8130579">
            <a:off x="1740204" y="5248857"/>
            <a:ext cx="305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Materials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86" y="1442103"/>
            <a:ext cx="1561446" cy="66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714" y="781404"/>
            <a:ext cx="1319361" cy="52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341" y="5365550"/>
            <a:ext cx="761717" cy="60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" descr="\\Snl\mesa\Projects\SiliconPhotonics\cderose\ONR\RingResonator3.bmp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124584" y="4677716"/>
            <a:ext cx="478374" cy="497943"/>
          </a:xfrm>
          <a:prstGeom prst="rect">
            <a:avLst/>
          </a:prstGeom>
          <a:noFill/>
        </p:spPr>
      </p:pic>
      <p:pic>
        <p:nvPicPr>
          <p:cNvPr id="8208" name="Picture 16" descr="Demonstration of 13 nm patterning at the Berkeley Microfield Exposure Tool (MET)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659" y="5415547"/>
            <a:ext cx="725541" cy="55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upload.wikimedia.org/wikipedia/commons/thumb/f/f8/MOSFETs.jpg/300px-MOSFETs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030" y="3888692"/>
            <a:ext cx="780169" cy="50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319467"/>
            <a:ext cx="796383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Intro and Key Concepts</a:t>
            </a:r>
          </a:p>
          <a:p>
            <a:r>
              <a:rPr lang="en-US" sz="2800" b="1" dirty="0" smtClean="0"/>
              <a:t>Device Requirements for a Crossbar Accelerator </a:t>
            </a:r>
          </a:p>
          <a:p>
            <a:r>
              <a:rPr lang="en-US" sz="2800" b="1" dirty="0" smtClean="0"/>
              <a:t>Modeling ReRAM in a Crossbar Accelerator</a:t>
            </a:r>
          </a:p>
          <a:p>
            <a:r>
              <a:rPr lang="en-US" sz="2800" b="1" dirty="0" err="1" smtClean="0"/>
              <a:t>CoDesign</a:t>
            </a:r>
            <a:r>
              <a:rPr lang="en-US" sz="2800" b="1" dirty="0" smtClean="0"/>
              <a:t> </a:t>
            </a:r>
            <a:r>
              <a:rPr lang="en-US" sz="2800" b="1" dirty="0"/>
              <a:t>Framework Concept</a:t>
            </a:r>
          </a:p>
          <a:p>
            <a:r>
              <a:rPr lang="en-US" sz="2800" b="1" dirty="0" smtClean="0"/>
              <a:t>Conclusion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999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847424"/>
          </a:xfrm>
        </p:spPr>
        <p:txBody>
          <a:bodyPr/>
          <a:lstStyle/>
          <a:p>
            <a:r>
              <a:rPr lang="en-US" b="1" dirty="0" smtClean="0"/>
              <a:t>Recent progress in neural computing </a:t>
            </a:r>
            <a:r>
              <a:rPr lang="en-US" b="1" dirty="0" smtClean="0"/>
              <a:t>such as Deep Learning is a direct result of Moore’s Law and Dennard Scaling</a:t>
            </a:r>
          </a:p>
          <a:p>
            <a:r>
              <a:rPr lang="en-US" b="1" dirty="0" smtClean="0"/>
              <a:t>As this slows, a new direction will be needed to achieve the next 3 orders of magnitude in energy efficiency and performance gains</a:t>
            </a:r>
            <a:endParaRPr lang="en-US" b="1" dirty="0" smtClean="0"/>
          </a:p>
          <a:p>
            <a:r>
              <a:rPr lang="en-US" b="1" dirty="0" err="1" smtClean="0"/>
              <a:t>Crosspoint</a:t>
            </a:r>
            <a:r>
              <a:rPr lang="en-US" b="1" dirty="0" smtClean="0"/>
              <a:t> memory, when used as a computation device can enable near </a:t>
            </a:r>
            <a:r>
              <a:rPr lang="en-US" b="1" dirty="0" err="1" smtClean="0"/>
              <a:t>exa</a:t>
            </a:r>
            <a:r>
              <a:rPr lang="en-US" b="1" dirty="0" smtClean="0"/>
              <a:t>-feature per second on a single chip</a:t>
            </a:r>
            <a:endParaRPr lang="en-US" b="1" dirty="0" smtClean="0"/>
          </a:p>
          <a:p>
            <a:r>
              <a:rPr lang="en-US" b="1" dirty="0" err="1" smtClean="0"/>
              <a:t>CrossSim</a:t>
            </a:r>
            <a:r>
              <a:rPr lang="en-US" b="1" dirty="0" smtClean="0"/>
              <a:t> </a:t>
            </a:r>
            <a:r>
              <a:rPr lang="en-US" b="1" dirty="0" smtClean="0"/>
              <a:t>model has directed device requirements from algorithmic considerations</a:t>
            </a:r>
          </a:p>
          <a:p>
            <a:pPr lvl="1"/>
            <a:r>
              <a:rPr lang="en-US" b="1" dirty="0" smtClean="0"/>
              <a:t>In the process of open sourcing this modeling software</a:t>
            </a:r>
          </a:p>
          <a:p>
            <a:r>
              <a:rPr lang="en-US" b="1" dirty="0" smtClean="0"/>
              <a:t>Novel </a:t>
            </a:r>
            <a:r>
              <a:rPr lang="en-US" b="1" dirty="0" err="1" smtClean="0"/>
              <a:t>lithiated</a:t>
            </a:r>
            <a:r>
              <a:rPr lang="en-US" b="1" dirty="0" smtClean="0"/>
              <a:t> </a:t>
            </a:r>
            <a:r>
              <a:rPr lang="en-US" b="1" dirty="0" smtClean="0"/>
              <a:t>device LISTA </a:t>
            </a:r>
            <a:r>
              <a:rPr lang="en-US" b="1" dirty="0" smtClean="0"/>
              <a:t>offer significant potential for neural algorithm acceleration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6082" name="Picture 2" descr="SandiaMtn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72465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47424"/>
          </a:xfrm>
        </p:spPr>
        <p:txBody>
          <a:bodyPr/>
          <a:lstStyle/>
          <a:p>
            <a:r>
              <a:rPr lang="en-US" sz="2000" dirty="0" smtClean="0"/>
              <a:t>This work is funded by Sandia’s Laboratory Directed Research and Development as part of the Hardware Acceleration of Adaptive </a:t>
            </a:r>
            <a:r>
              <a:rPr lang="en-US" sz="2000" smtClean="0"/>
              <a:t>Neural Algorithms Grand Challenge </a:t>
            </a:r>
            <a:r>
              <a:rPr lang="en-US" sz="2000" dirty="0" smtClean="0"/>
              <a:t>Project</a:t>
            </a:r>
          </a:p>
          <a:p>
            <a:r>
              <a:rPr lang="en-US" sz="2000" dirty="0" smtClean="0"/>
              <a:t>Many shared </a:t>
            </a:r>
            <a:r>
              <a:rPr lang="en-US" sz="2000" smtClean="0"/>
              <a:t>ideas among </a:t>
            </a:r>
            <a:r>
              <a:rPr lang="en-US" sz="2000" dirty="0" smtClean="0"/>
              <a:t>collaborators:</a:t>
            </a:r>
          </a:p>
          <a:p>
            <a:pPr lvl="1"/>
            <a:r>
              <a:rPr lang="en-US" sz="1800" dirty="0" smtClean="0"/>
              <a:t>DOE BIS: John Shalf</a:t>
            </a:r>
            <a:r>
              <a:rPr lang="en-US" sz="1800" dirty="0"/>
              <a:t>, </a:t>
            </a:r>
            <a:r>
              <a:rPr lang="en-US" sz="1800" dirty="0" err="1" smtClean="0"/>
              <a:t>Ramamoorthy</a:t>
            </a:r>
            <a:r>
              <a:rPr lang="en-US" sz="1800" dirty="0" smtClean="0"/>
              <a:t> Ramesh, Patrick </a:t>
            </a:r>
            <a:r>
              <a:rPr lang="en-US" sz="1800" dirty="0" err="1" smtClean="0"/>
              <a:t>Nealeau</a:t>
            </a:r>
            <a:endParaRPr lang="en-US" sz="1800" dirty="0"/>
          </a:p>
          <a:p>
            <a:pPr lvl="1"/>
            <a:r>
              <a:rPr lang="en-US" sz="1800" dirty="0" smtClean="0"/>
              <a:t>Dave Mountain, Mark McLean, </a:t>
            </a:r>
            <a:r>
              <a:rPr lang="en-US" sz="1800" smtClean="0"/>
              <a:t>US Government</a:t>
            </a:r>
            <a:endParaRPr lang="en-US" sz="1800" dirty="0" smtClean="0"/>
          </a:p>
          <a:p>
            <a:pPr lvl="1"/>
            <a:r>
              <a:rPr lang="en-US" sz="1800" dirty="0" smtClean="0"/>
              <a:t>Stan Williams, John Paul Strachan, HPL</a:t>
            </a:r>
          </a:p>
          <a:p>
            <a:pPr lvl="1"/>
            <a:r>
              <a:rPr lang="en-US" sz="1800" err="1"/>
              <a:t>Jianhua</a:t>
            </a:r>
            <a:r>
              <a:rPr lang="en-US" sz="1800"/>
              <a:t> </a:t>
            </a:r>
            <a:r>
              <a:rPr lang="en-US" sz="1800" smtClean="0"/>
              <a:t>Yang, </a:t>
            </a:r>
            <a:r>
              <a:rPr lang="en-US" sz="1800" dirty="0"/>
              <a:t>U </a:t>
            </a:r>
            <a:r>
              <a:rPr lang="en-US" sz="1800" dirty="0" smtClean="0"/>
              <a:t>Mass</a:t>
            </a:r>
          </a:p>
          <a:p>
            <a:pPr lvl="1"/>
            <a:r>
              <a:rPr lang="en-US" sz="1800" smtClean="0"/>
              <a:t>Hugh </a:t>
            </a:r>
            <a:r>
              <a:rPr lang="en-US" sz="1800" dirty="0"/>
              <a:t>Barnaby, Mike </a:t>
            </a:r>
            <a:r>
              <a:rPr lang="en-US" sz="1800" dirty="0" err="1"/>
              <a:t>Kozicki</a:t>
            </a:r>
            <a:r>
              <a:rPr lang="en-US" sz="1800"/>
              <a:t>, </a:t>
            </a:r>
            <a:r>
              <a:rPr lang="en-US" sz="1800" smtClean="0"/>
              <a:t>Sheming </a:t>
            </a:r>
            <a:r>
              <a:rPr lang="en-US" sz="1800" dirty="0"/>
              <a:t>Yu, ASU</a:t>
            </a:r>
          </a:p>
          <a:p>
            <a:pPr lvl="1"/>
            <a:r>
              <a:rPr lang="en-US" sz="1800" dirty="0"/>
              <a:t>Sayeef Salahuddin, UC </a:t>
            </a:r>
            <a:r>
              <a:rPr lang="en-US" sz="1800" dirty="0" smtClean="0"/>
              <a:t>Berkeley</a:t>
            </a:r>
          </a:p>
          <a:p>
            <a:pPr lvl="1"/>
            <a:r>
              <a:rPr lang="en-US" sz="1800" smtClean="0"/>
              <a:t>Engin </a:t>
            </a:r>
            <a:r>
              <a:rPr lang="en-US" sz="1800" dirty="0" err="1" smtClean="0"/>
              <a:t>Ipek</a:t>
            </a:r>
            <a:r>
              <a:rPr lang="en-US" sz="1800" dirty="0" smtClean="0"/>
              <a:t>, U Rochester</a:t>
            </a:r>
          </a:p>
          <a:p>
            <a:pPr lvl="1"/>
            <a:r>
              <a:rPr lang="en-US" sz="1800" dirty="0" smtClean="0"/>
              <a:t>Tarek Taha, U Dayton</a:t>
            </a:r>
          </a:p>
          <a:p>
            <a:pPr lvl="1"/>
            <a:r>
              <a:rPr lang="en-US" sz="1800" dirty="0" smtClean="0"/>
              <a:t>Paul </a:t>
            </a:r>
            <a:r>
              <a:rPr lang="en-US" sz="1800" dirty="0" err="1" smtClean="0"/>
              <a:t>Franzon</a:t>
            </a:r>
            <a:r>
              <a:rPr lang="en-US" sz="1800" dirty="0" smtClean="0"/>
              <a:t>, NC State University</a:t>
            </a:r>
          </a:p>
          <a:p>
            <a:pPr lvl="1"/>
            <a:r>
              <a:rPr lang="en-US" sz="1800" dirty="0" err="1" smtClean="0"/>
              <a:t>Dhireesha</a:t>
            </a:r>
            <a:r>
              <a:rPr lang="en-US" sz="1800" dirty="0" smtClean="0"/>
              <a:t> </a:t>
            </a:r>
            <a:r>
              <a:rPr lang="en-US" sz="1800" dirty="0" err="1" smtClean="0"/>
              <a:t>Kudithipudi</a:t>
            </a:r>
            <a:r>
              <a:rPr lang="en-US" sz="1800" dirty="0"/>
              <a:t>, </a:t>
            </a:r>
            <a:r>
              <a:rPr lang="en-US" sz="1800" dirty="0" smtClean="0"/>
              <a:t>RIT</a:t>
            </a:r>
          </a:p>
          <a:p>
            <a:pPr lvl="1"/>
            <a:r>
              <a:rPr lang="en-US" sz="1800" dirty="0" smtClean="0"/>
              <a:t>Alberto </a:t>
            </a:r>
            <a:r>
              <a:rPr lang="en-US" sz="1800" dirty="0" err="1" smtClean="0"/>
              <a:t>Saleo</a:t>
            </a:r>
            <a:r>
              <a:rPr lang="en-US" sz="1800" dirty="0" smtClean="0"/>
              <a:t>, Stanford</a:t>
            </a:r>
          </a:p>
          <a:p>
            <a:pPr lvl="1"/>
            <a:r>
              <a:rPr lang="en-US" sz="1800" dirty="0" smtClean="0"/>
              <a:t>Dozens of others…</a:t>
            </a:r>
          </a:p>
          <a:p>
            <a:r>
              <a:rPr lang="en-US" sz="2000" b="1" dirty="0" smtClean="0"/>
              <a:t>We are especially interested in collaborations on cross-sim!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47424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more efficient computers?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781800" cy="48474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Google </a:t>
            </a:r>
            <a:r>
              <a:rPr lang="en-US" b="1" dirty="0"/>
              <a:t>Deep </a:t>
            </a:r>
            <a:r>
              <a:rPr lang="en-US" b="1" dirty="0" smtClean="0"/>
              <a:t>Learning </a:t>
            </a:r>
            <a:r>
              <a:rPr lang="en-US" b="1" dirty="0"/>
              <a:t>Study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16000 core, 1000 machine </a:t>
            </a:r>
            <a:r>
              <a:rPr lang="en-US" b="1" dirty="0" smtClean="0"/>
              <a:t>GPU </a:t>
            </a:r>
            <a:r>
              <a:rPr lang="en-US" b="1" dirty="0"/>
              <a:t>cluster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Trained on 10 million 200x200 pixel </a:t>
            </a:r>
            <a:r>
              <a:rPr lang="en-US" b="1" dirty="0" smtClean="0"/>
              <a:t>images</a:t>
            </a: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b="1" dirty="0" smtClean="0"/>
              <a:t>Training required </a:t>
            </a:r>
            <a:r>
              <a:rPr lang="en-US" b="1" dirty="0"/>
              <a:t>3 days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Training </a:t>
            </a:r>
            <a:r>
              <a:rPr lang="en-US" b="1" dirty="0"/>
              <a:t>set size </a:t>
            </a:r>
            <a:r>
              <a:rPr lang="en-US" b="1" dirty="0" smtClean="0"/>
              <a:t>set by what </a:t>
            </a:r>
            <a:r>
              <a:rPr lang="en-US" b="1" dirty="0"/>
              <a:t>can be </a:t>
            </a:r>
            <a:endParaRPr lang="en-US" b="1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completed </a:t>
            </a:r>
            <a:r>
              <a:rPr lang="en-US" b="1" dirty="0"/>
              <a:t>in less than one </a:t>
            </a:r>
            <a:r>
              <a:rPr lang="en-US" b="1" dirty="0" smtClean="0"/>
              <a:t>week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What </a:t>
            </a:r>
            <a:r>
              <a:rPr lang="en-US" b="1" dirty="0"/>
              <a:t>would they like to do?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~2 </a:t>
            </a:r>
            <a:r>
              <a:rPr lang="en-US" b="1" dirty="0"/>
              <a:t>billion </a:t>
            </a:r>
            <a:r>
              <a:rPr lang="en-US" b="1" dirty="0" smtClean="0"/>
              <a:t>photos </a:t>
            </a:r>
            <a:r>
              <a:rPr lang="en-US" b="1" dirty="0"/>
              <a:t>uploaded to </a:t>
            </a:r>
            <a:r>
              <a:rPr lang="en-US" b="1" dirty="0" smtClean="0"/>
              <a:t>internet per day (2014)</a:t>
            </a: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b="1" dirty="0"/>
              <a:t>Can we train </a:t>
            </a:r>
            <a:r>
              <a:rPr lang="en-US" b="1" dirty="0" smtClean="0"/>
              <a:t>a </a:t>
            </a:r>
            <a:r>
              <a:rPr lang="en-US" b="1" dirty="0"/>
              <a:t>deep </a:t>
            </a:r>
            <a:r>
              <a:rPr lang="en-US" b="1" dirty="0" smtClean="0"/>
              <a:t>net on </a:t>
            </a:r>
            <a:r>
              <a:rPr lang="en-US" b="1" u="sng" dirty="0"/>
              <a:t>one day of </a:t>
            </a:r>
            <a:r>
              <a:rPr lang="en-US" b="1" u="sng" dirty="0" smtClean="0"/>
              <a:t>image data</a:t>
            </a:r>
            <a:r>
              <a:rPr lang="en-US" b="1" dirty="0" smtClean="0"/>
              <a:t>?</a:t>
            </a: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b="1" dirty="0"/>
              <a:t>Assume 1000x1000 nominal </a:t>
            </a:r>
            <a:r>
              <a:rPr lang="en-US" b="1" dirty="0" smtClean="0"/>
              <a:t>image </a:t>
            </a:r>
            <a:r>
              <a:rPr lang="en-US" b="1" dirty="0"/>
              <a:t>size, linear </a:t>
            </a:r>
            <a:r>
              <a:rPr lang="en-US" b="1" dirty="0" smtClean="0"/>
              <a:t>scaling </a:t>
            </a:r>
            <a:r>
              <a:rPr lang="en-US" b="1" dirty="0"/>
              <a:t>(both assumptions are </a:t>
            </a:r>
            <a:r>
              <a:rPr lang="en-US" b="1" dirty="0" smtClean="0"/>
              <a:t>unrealistically optimistic</a:t>
            </a:r>
            <a:r>
              <a:rPr lang="en-US" b="1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Requires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ZettaIPS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train in 3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days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    (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ZettaIPS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=10</a:t>
            </a:r>
            <a:r>
              <a:rPr lang="en-US" b="1" i="1" baseline="30000" dirty="0" smtClean="0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IPS;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~5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billion modern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GPU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cores)</a:t>
            </a:r>
            <a:endParaRPr lang="en-US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b="1" dirty="0" smtClean="0"/>
              <a:t>Data is increasing exponentially with time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 smtClean="0"/>
              <a:t>Need &gt;10</a:t>
            </a:r>
            <a:r>
              <a:rPr lang="en-US" b="1" baseline="30000" dirty="0" smtClean="0"/>
              <a:t>16</a:t>
            </a:r>
            <a:r>
              <a:rPr lang="en-US" b="1" dirty="0" smtClean="0"/>
              <a:t>-10</a:t>
            </a:r>
            <a:r>
              <a:rPr lang="en-US" b="1" baseline="30000" dirty="0" smtClean="0"/>
              <a:t>18 </a:t>
            </a:r>
            <a:r>
              <a:rPr lang="en-US" b="1" dirty="0" smtClean="0"/>
              <a:t>instruction-per-second </a:t>
            </a:r>
            <a:r>
              <a:rPr lang="en-US" b="1" dirty="0"/>
              <a:t>on </a:t>
            </a:r>
            <a:r>
              <a:rPr lang="en-US" b="1" dirty="0" smtClean="0"/>
              <a:t>1 IC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Less than </a:t>
            </a:r>
            <a:r>
              <a:rPr lang="en-US" b="1" dirty="0" smtClean="0"/>
              <a:t>10 </a:t>
            </a:r>
            <a:r>
              <a:rPr lang="en-US" b="1" dirty="0" err="1" smtClean="0"/>
              <a:t>fJ</a:t>
            </a:r>
            <a:r>
              <a:rPr lang="en-US" b="1" dirty="0" smtClean="0"/>
              <a:t> per </a:t>
            </a:r>
            <a:r>
              <a:rPr lang="en-US" b="1" dirty="0" smtClean="0"/>
              <a:t>instruction energy budget</a:t>
            </a:r>
            <a:endParaRPr lang="en-US" b="1" dirty="0"/>
          </a:p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03" y="990599"/>
            <a:ext cx="3222797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"/>
          <a:stretch/>
        </p:blipFill>
        <p:spPr bwMode="auto">
          <a:xfrm>
            <a:off x="6705600" y="3414666"/>
            <a:ext cx="2590800" cy="210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5610131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Q. Le, IEEE ICASSP 2013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2943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itle 7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Theoretical Efficiency Analysis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62176" y="1285132"/>
            <a:ext cx="4405624" cy="3134468"/>
            <a:chOff x="-6445" y="2291511"/>
            <a:chExt cx="4405624" cy="3134468"/>
          </a:xfrm>
        </p:grpSpPr>
        <p:grpSp>
          <p:nvGrpSpPr>
            <p:cNvPr id="6" name="Group 5"/>
            <p:cNvGrpSpPr/>
            <p:nvPr/>
          </p:nvGrpSpPr>
          <p:grpSpPr>
            <a:xfrm>
              <a:off x="597111" y="2291511"/>
              <a:ext cx="3802068" cy="2361887"/>
              <a:chOff x="1461222" y="1758397"/>
              <a:chExt cx="3802068" cy="2361887"/>
            </a:xfrm>
          </p:grpSpPr>
          <p:grpSp>
            <p:nvGrpSpPr>
              <p:cNvPr id="11" name="Group 10"/>
              <p:cNvGrpSpPr/>
              <p:nvPr/>
            </p:nvGrpSpPr>
            <p:grpSpPr>
              <a:xfrm rot="2742379">
                <a:off x="2944100" y="2525330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40" name="Straight Connector 339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341" name="Oval 340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2" name="Oval 341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43" name="Straight Connector 342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44" name="Straight Connector 343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45" name="Straight Connector 344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47" name="Straight Connector 346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48" name="Straight Connector 347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49" name="Straight Connector 348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50" name="Straight Connector 349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51" name="Straight Connector 350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52" name="Straight Connector 351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54" name="Straight Connector 353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2" name="Group 11"/>
              <p:cNvGrpSpPr/>
              <p:nvPr/>
            </p:nvGrpSpPr>
            <p:grpSpPr>
              <a:xfrm rot="2742379">
                <a:off x="2950046" y="3548738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322" name="Straight Connector 321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23" name="Straight Connector 322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324" name="Oval 323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26" name="Straight Connector 325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28" name="Straight Connector 327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29" name="Straight Connector 328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30" name="Straight Connector 329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32" name="Straight Connector 331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34" name="Straight Connector 333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35" name="Straight Connector 334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37" name="Straight Connector 336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3" name="Group 12"/>
              <p:cNvGrpSpPr/>
              <p:nvPr/>
            </p:nvGrpSpPr>
            <p:grpSpPr>
              <a:xfrm rot="2742379">
                <a:off x="2947453" y="3036988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305" name="Straight Connector 304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6" name="Straight Connector 305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307" name="Oval 306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8" name="Oval 307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09" name="Straight Connector 308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0" name="Straight Connector 309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1" name="Straight Connector 310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3" name="Straight Connector 312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4" name="Straight Connector 313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5" name="Straight Connector 314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6" name="Straight Connector 315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8" name="Straight Connector 317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9" name="Straight Connector 318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20" name="Straight Connector 319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4" name="Group 13"/>
              <p:cNvGrpSpPr/>
              <p:nvPr/>
            </p:nvGrpSpPr>
            <p:grpSpPr>
              <a:xfrm rot="2742379">
                <a:off x="2945142" y="2007990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288" name="Straight Connector 287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89" name="Straight Connector 288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290" name="Oval 289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4" name="Straight Connector 293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6" name="Straight Connector 295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1" name="Straight Connector 300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4" name="Straight Connector 303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2694732" y="1952003"/>
                <a:ext cx="2456558" cy="1540498"/>
                <a:chOff x="2069092" y="1952003"/>
                <a:chExt cx="2097130" cy="1540498"/>
              </a:xfrm>
            </p:grpSpPr>
            <p:cxnSp>
              <p:nvCxnSpPr>
                <p:cNvPr id="284" name="Straight Connector 283"/>
                <p:cNvCxnSpPr/>
                <p:nvPr/>
              </p:nvCxnSpPr>
              <p:spPr>
                <a:xfrm flipV="1">
                  <a:off x="2069092" y="2466321"/>
                  <a:ext cx="2097130" cy="208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>
                <a:xfrm flipV="1">
                  <a:off x="2069092" y="3492501"/>
                  <a:ext cx="209713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>
                <a:xfrm flipV="1">
                  <a:off x="2069092" y="2980843"/>
                  <a:ext cx="209713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87" name="Straight Connector 286"/>
                <p:cNvCxnSpPr/>
                <p:nvPr/>
              </p:nvCxnSpPr>
              <p:spPr>
                <a:xfrm flipV="1">
                  <a:off x="2069092" y="1952003"/>
                  <a:ext cx="209713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2770716" y="1995440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70716" y="2507280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70716" y="3006545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70716" y="3520528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</a:t>
                </a:r>
              </a:p>
            </p:txBody>
          </p:sp>
          <p:sp>
            <p:nvSpPr>
              <p:cNvPr id="20" name="Right Arrow 19"/>
              <p:cNvSpPr/>
              <p:nvPr/>
            </p:nvSpPr>
            <p:spPr>
              <a:xfrm rot="5400000">
                <a:off x="3099029" y="3936486"/>
                <a:ext cx="182880" cy="176759"/>
              </a:xfrm>
              <a:prstGeom prst="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 rot="2742379">
                <a:off x="3602905" y="2529308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267" name="Straight Connector 266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68" name="Straight Connector 267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269" name="Oval 268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1" name="Straight Connector 270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73" name="Straight Connector 272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75" name="Straight Connector 274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77" name="Straight Connector 276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79" name="Straight Connector 278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80" name="Straight Connector 279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83" name="Straight Connector 282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" name="Group 21"/>
              <p:cNvGrpSpPr/>
              <p:nvPr/>
            </p:nvGrpSpPr>
            <p:grpSpPr>
              <a:xfrm rot="2742379">
                <a:off x="3608851" y="3552716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250" name="Straight Connector 249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252" name="Oval 251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54" name="Straight Connector 253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56" name="Straight Connector 255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58" name="Straight Connector 257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60" name="Straight Connector 259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62" name="Straight Connector 261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63" name="Straight Connector 262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65" name="Straight Connector 264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3" name="Group 22"/>
              <p:cNvGrpSpPr/>
              <p:nvPr/>
            </p:nvGrpSpPr>
            <p:grpSpPr>
              <a:xfrm rot="2742379">
                <a:off x="3606258" y="3040966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233" name="Straight Connector 232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34" name="Straight Connector 233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235" name="Oval 234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39" name="Straight Connector 238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46" name="Straight Connector 245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4" name="Group 23"/>
              <p:cNvGrpSpPr/>
              <p:nvPr/>
            </p:nvGrpSpPr>
            <p:grpSpPr>
              <a:xfrm rot="2742379">
                <a:off x="3603947" y="2011968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17" name="Straight Connector 216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218" name="Oval 217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20" name="Straight Connector 219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26" name="Straight Connector 225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31" name="Straight Connector 230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3429521" y="1999418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29521" y="2511258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29521" y="3010523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429521" y="3524506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</a:p>
            </p:txBody>
          </p:sp>
          <p:sp>
            <p:nvSpPr>
              <p:cNvPr id="29" name="Right Arrow 28"/>
              <p:cNvSpPr/>
              <p:nvPr/>
            </p:nvSpPr>
            <p:spPr>
              <a:xfrm rot="5400000">
                <a:off x="3757834" y="3940464"/>
                <a:ext cx="182880" cy="176759"/>
              </a:xfrm>
              <a:prstGeom prst="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 rot="2742379">
                <a:off x="4257279" y="2527738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199" name="Straight Connector 198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201" name="Oval 200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1" name="Group 30"/>
              <p:cNvGrpSpPr/>
              <p:nvPr/>
            </p:nvGrpSpPr>
            <p:grpSpPr>
              <a:xfrm rot="2742379">
                <a:off x="4263225" y="3551146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84" name="Oval 183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86" name="Straight Connector 185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90" name="Straight Connector 189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94" name="Straight Connector 193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95" name="Straight Connector 194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2" name="Group 31"/>
              <p:cNvGrpSpPr/>
              <p:nvPr/>
            </p:nvGrpSpPr>
            <p:grpSpPr>
              <a:xfrm rot="2742379">
                <a:off x="4260632" y="3039396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165" name="Straight Connector 164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67" name="Oval 166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8" name="Straight Connector 177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80" name="Straight Connector 179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3" name="Group 32"/>
              <p:cNvGrpSpPr/>
              <p:nvPr/>
            </p:nvGrpSpPr>
            <p:grpSpPr>
              <a:xfrm rot="2742379">
                <a:off x="4258321" y="2010398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6" name="Straight Connector 155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8" name="Straight Connector 157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0" name="Straight Connector 159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1" name="Straight Connector 160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162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4083895" y="1997848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083895" y="2509688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083895" y="3008953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083895" y="3522936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</a:t>
                </a:r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5400000">
                <a:off x="4412208" y="3938894"/>
                <a:ext cx="182880" cy="176759"/>
              </a:xfrm>
              <a:prstGeom prst="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3188212" y="1814513"/>
                <a:ext cx="1964575" cy="2036942"/>
                <a:chOff x="3188212" y="1652917"/>
                <a:chExt cx="1964575" cy="2198538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 flipH="1">
                  <a:off x="3188212" y="1652917"/>
                  <a:ext cx="0" cy="219456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5" name="Straight Connector 144"/>
                <p:cNvCxnSpPr/>
                <p:nvPr/>
              </p:nvCxnSpPr>
              <p:spPr>
                <a:xfrm flipH="1">
                  <a:off x="3847017" y="1656895"/>
                  <a:ext cx="0" cy="219456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6" name="Straight Connector 145"/>
                <p:cNvCxnSpPr/>
                <p:nvPr/>
              </p:nvCxnSpPr>
              <p:spPr>
                <a:xfrm flipH="1">
                  <a:off x="4501391" y="1655325"/>
                  <a:ext cx="0" cy="219456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7" name="Straight Connector 146"/>
                <p:cNvCxnSpPr/>
                <p:nvPr/>
              </p:nvCxnSpPr>
              <p:spPr>
                <a:xfrm flipH="1">
                  <a:off x="5152787" y="1655325"/>
                  <a:ext cx="0" cy="219456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0" name="Group 39"/>
              <p:cNvGrpSpPr/>
              <p:nvPr/>
            </p:nvGrpSpPr>
            <p:grpSpPr>
              <a:xfrm rot="2742379">
                <a:off x="4908675" y="2527738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29" name="Oval 128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37" name="Straight Connector 136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39" name="Straight Connector 138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0" name="Straight Connector 139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2" name="Straight Connector 141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1" name="Group 40"/>
              <p:cNvGrpSpPr/>
              <p:nvPr/>
            </p:nvGrpSpPr>
            <p:grpSpPr>
              <a:xfrm rot="2742379">
                <a:off x="4914621" y="3551146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12" name="Oval 111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" name="Group 41"/>
              <p:cNvGrpSpPr/>
              <p:nvPr/>
            </p:nvGrpSpPr>
            <p:grpSpPr>
              <a:xfrm rot="2742379">
                <a:off x="4912028" y="3039396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4" name="Straight Connector 93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95" name="Oval 94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3" name="Group 42"/>
              <p:cNvGrpSpPr/>
              <p:nvPr/>
            </p:nvGrpSpPr>
            <p:grpSpPr>
              <a:xfrm rot="2742379">
                <a:off x="4909717" y="2010398"/>
                <a:ext cx="295996" cy="92122"/>
                <a:chOff x="2940227" y="922185"/>
                <a:chExt cx="295996" cy="92122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 rot="46440">
                  <a:off x="2958141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>
                <a:xfrm rot="46440">
                  <a:off x="3163656" y="967293"/>
                  <a:ext cx="5852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78" name="Oval 77"/>
                <p:cNvSpPr/>
                <p:nvPr/>
              </p:nvSpPr>
              <p:spPr>
                <a:xfrm rot="19383283">
                  <a:off x="2940227" y="945497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 rot="19383283">
                  <a:off x="3199648" y="945496"/>
                  <a:ext cx="36575" cy="4359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3012853" y="932391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003327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3039726" y="92218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037999" y="1003955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3066599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062788" y="9323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309372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091439" y="1003790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3173735" y="964006"/>
                  <a:ext cx="0" cy="44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9" name="Straight Connector 88"/>
                <p:cNvCxnSpPr/>
                <p:nvPr/>
              </p:nvCxnSpPr>
              <p:spPr>
                <a:xfrm flipV="1">
                  <a:off x="3120395" y="92286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116585" y="932392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3147522" y="92286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145236" y="1003791"/>
                  <a:ext cx="3657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4735291" y="1997848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35291" y="2509688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35291" y="3008953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735291" y="3522936"/>
                <a:ext cx="527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48" name="Right Arrow 47"/>
              <p:cNvSpPr/>
              <p:nvPr/>
            </p:nvSpPr>
            <p:spPr>
              <a:xfrm rot="5400000">
                <a:off x="5063604" y="3938894"/>
                <a:ext cx="182880" cy="176759"/>
              </a:xfrm>
              <a:prstGeom prst="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2176890" y="2648966"/>
                <a:ext cx="182880" cy="176759"/>
              </a:xfrm>
              <a:prstGeom prst="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2176890" y="3172595"/>
                <a:ext cx="182880" cy="176759"/>
              </a:xfrm>
              <a:prstGeom prst="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461222" y="1758397"/>
                <a:ext cx="8064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=x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2176890" y="2153807"/>
                <a:ext cx="182880" cy="176759"/>
              </a:xfrm>
              <a:prstGeom prst="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2243957" y="1770589"/>
                <a:ext cx="523938" cy="365885"/>
                <a:chOff x="2243957" y="1770589"/>
                <a:chExt cx="523938" cy="365885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2325327" y="1770589"/>
                  <a:ext cx="365760" cy="36588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398490" y="1818199"/>
                  <a:ext cx="3694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2243957" y="1778272"/>
                  <a:ext cx="36940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243957" y="2282956"/>
                <a:ext cx="523938" cy="365885"/>
                <a:chOff x="2243957" y="1770589"/>
                <a:chExt cx="523938" cy="365885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2325327" y="1770589"/>
                  <a:ext cx="365760" cy="36588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2398490" y="1818199"/>
                  <a:ext cx="3694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2243957" y="1778272"/>
                  <a:ext cx="36940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243957" y="2795323"/>
                <a:ext cx="523938" cy="365885"/>
                <a:chOff x="2243957" y="1770589"/>
                <a:chExt cx="523938" cy="365885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2325327" y="1770589"/>
                  <a:ext cx="365760" cy="36588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398490" y="1818199"/>
                  <a:ext cx="3694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2243957" y="1778272"/>
                  <a:ext cx="36940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243957" y="3313786"/>
                <a:ext cx="523938" cy="365885"/>
                <a:chOff x="2243957" y="1770589"/>
                <a:chExt cx="523938" cy="365885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2325327" y="1770589"/>
                  <a:ext cx="365760" cy="36588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398490" y="1818199"/>
                  <a:ext cx="3694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243957" y="1778272"/>
                  <a:ext cx="36940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</a:p>
              </p:txBody>
            </p:sp>
          </p:grp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2176890" y="1952248"/>
                <a:ext cx="149058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2176890" y="2474065"/>
                <a:ext cx="149058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2176890" y="2989174"/>
                <a:ext cx="149058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>
              <a:xfrm flipH="1" flipV="1">
                <a:off x="2176890" y="3492703"/>
                <a:ext cx="149058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61" name="TextBox 60"/>
              <p:cNvSpPr txBox="1"/>
              <p:nvPr/>
            </p:nvSpPr>
            <p:spPr>
              <a:xfrm>
                <a:off x="1461222" y="2253170"/>
                <a:ext cx="8064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=x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461222" y="2737716"/>
                <a:ext cx="8064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=x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461222" y="3232489"/>
                <a:ext cx="8064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=x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7" name="Left Brace 6"/>
            <p:cNvSpPr/>
            <p:nvPr/>
          </p:nvSpPr>
          <p:spPr>
            <a:xfrm>
              <a:off x="366689" y="2311386"/>
              <a:ext cx="403249" cy="2150227"/>
            </a:xfrm>
            <a:prstGeom prst="leftBrace">
              <a:avLst/>
            </a:prstGeom>
            <a:noFill/>
            <a:ln w="25400" cap="flat" cmpd="sng" algn="ctr">
              <a:solidFill>
                <a:srgbClr val="AD010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420709" y="3236125"/>
              <a:ext cx="1197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 rows</a:t>
              </a:r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2549084" y="3335109"/>
              <a:ext cx="403249" cy="3155042"/>
            </a:xfrm>
            <a:prstGeom prst="leftBrace">
              <a:avLst/>
            </a:prstGeom>
            <a:noFill/>
            <a:ln w="25400" cap="flat" cmpd="sng" algn="ctr">
              <a:solidFill>
                <a:srgbClr val="AD010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6864" y="5056647"/>
              <a:ext cx="1912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 columns</a:t>
              </a:r>
            </a:p>
          </p:txBody>
        </p:sp>
      </p:grpSp>
      <p:sp>
        <p:nvSpPr>
          <p:cNvPr id="356" name="TextBox 355"/>
          <p:cNvSpPr txBox="1"/>
          <p:nvPr/>
        </p:nvSpPr>
        <p:spPr>
          <a:xfrm>
            <a:off x="5257800" y="4505980"/>
            <a:ext cx="4273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Energy to charge the crossbar is CV</a:t>
            </a:r>
            <a:r>
              <a:rPr kumimoji="0" lang="en-US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E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Arial Unicode MS"/>
              </a:rPr>
              <a:t>∝ 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Arial Unicode MS"/>
              </a:rPr>
              <a:t>∝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number of RRAMs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Arial Unicode MS"/>
              </a:rPr>
              <a:t>∝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N×M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 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~ O(N×M)</a:t>
            </a:r>
          </a:p>
        </p:txBody>
      </p:sp>
      <p:grpSp>
        <p:nvGrpSpPr>
          <p:cNvPr id="357" name="Group 356"/>
          <p:cNvGrpSpPr/>
          <p:nvPr/>
        </p:nvGrpSpPr>
        <p:grpSpPr>
          <a:xfrm>
            <a:off x="0" y="1401272"/>
            <a:ext cx="4551331" cy="2789728"/>
            <a:chOff x="1783174" y="1202876"/>
            <a:chExt cx="5323536" cy="3263050"/>
          </a:xfrm>
        </p:grpSpPr>
        <p:grpSp>
          <p:nvGrpSpPr>
            <p:cNvPr id="358" name="Group 357"/>
            <p:cNvGrpSpPr/>
            <p:nvPr/>
          </p:nvGrpSpPr>
          <p:grpSpPr>
            <a:xfrm>
              <a:off x="2426907" y="1202876"/>
              <a:ext cx="4506980" cy="2629373"/>
              <a:chOff x="1128402" y="2865778"/>
              <a:chExt cx="4292068" cy="2099727"/>
            </a:xfrm>
          </p:grpSpPr>
          <p:cxnSp>
            <p:nvCxnSpPr>
              <p:cNvPr id="363" name="Straight Connector 362"/>
              <p:cNvCxnSpPr/>
              <p:nvPr/>
            </p:nvCxnSpPr>
            <p:spPr>
              <a:xfrm flipV="1">
                <a:off x="1469518" y="2941085"/>
                <a:ext cx="3904786" cy="150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364" name="Group 363"/>
              <p:cNvGrpSpPr/>
              <p:nvPr/>
            </p:nvGrpSpPr>
            <p:grpSpPr>
              <a:xfrm>
                <a:off x="1852327" y="2928298"/>
                <a:ext cx="1122747" cy="537013"/>
                <a:chOff x="883879" y="2376847"/>
                <a:chExt cx="1122747" cy="537013"/>
              </a:xfrm>
            </p:grpSpPr>
            <p:grpSp>
              <p:nvGrpSpPr>
                <p:cNvPr id="674" name="Group 673"/>
                <p:cNvGrpSpPr/>
                <p:nvPr/>
              </p:nvGrpSpPr>
              <p:grpSpPr>
                <a:xfrm rot="5400000">
                  <a:off x="1307574" y="2419980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707" name="Isosceles Triangle 706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08" name="Oval 707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5" name="Group 674"/>
                <p:cNvGrpSpPr/>
                <p:nvPr/>
              </p:nvGrpSpPr>
              <p:grpSpPr>
                <a:xfrm rot="16200000">
                  <a:off x="1307574" y="2620578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705" name="Isosceles Triangle 704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06" name="Oval 705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676" name="Straight Connector 675"/>
                <p:cNvCxnSpPr>
                  <a:stCxn id="708" idx="0"/>
                </p:cNvCxnSpPr>
                <p:nvPr/>
              </p:nvCxnSpPr>
              <p:spPr>
                <a:xfrm flipV="1">
                  <a:off x="1600856" y="2578844"/>
                  <a:ext cx="90769" cy="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77" name="Straight Connector 676"/>
                <p:cNvCxnSpPr/>
                <p:nvPr/>
              </p:nvCxnSpPr>
              <p:spPr>
                <a:xfrm>
                  <a:off x="1691625" y="2578845"/>
                  <a:ext cx="0" cy="2005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78" name="Straight Connector 677"/>
                <p:cNvCxnSpPr>
                  <a:endCxn id="705" idx="3"/>
                </p:cNvCxnSpPr>
                <p:nvPr/>
              </p:nvCxnSpPr>
              <p:spPr>
                <a:xfrm flipH="1">
                  <a:off x="1600856" y="2779442"/>
                  <a:ext cx="9076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grpSp>
              <p:nvGrpSpPr>
                <p:cNvPr id="679" name="Group 678"/>
                <p:cNvGrpSpPr/>
                <p:nvPr/>
              </p:nvGrpSpPr>
              <p:grpSpPr>
                <a:xfrm rot="10800000">
                  <a:off x="1192358" y="2578844"/>
                  <a:ext cx="90769" cy="200598"/>
                  <a:chOff x="1753256" y="2731244"/>
                  <a:chExt cx="90769" cy="200598"/>
                </a:xfrm>
              </p:grpSpPr>
              <p:cxnSp>
                <p:nvCxnSpPr>
                  <p:cNvPr id="702" name="Straight Connector 701"/>
                  <p:cNvCxnSpPr/>
                  <p:nvPr/>
                </p:nvCxnSpPr>
                <p:spPr>
                  <a:xfrm flipV="1">
                    <a:off x="1753256" y="2731244"/>
                    <a:ext cx="90769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1844025" y="2731245"/>
                    <a:ext cx="0" cy="2005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 flipH="1">
                    <a:off x="1753256" y="2931842"/>
                    <a:ext cx="9076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80" name="Group 679"/>
                <p:cNvGrpSpPr/>
                <p:nvPr/>
              </p:nvGrpSpPr>
              <p:grpSpPr>
                <a:xfrm>
                  <a:off x="1677909" y="2545685"/>
                  <a:ext cx="320956" cy="147174"/>
                  <a:chOff x="1677909" y="2545685"/>
                  <a:chExt cx="320956" cy="147174"/>
                </a:xfrm>
              </p:grpSpPr>
              <p:sp>
                <p:nvSpPr>
                  <p:cNvPr id="695" name="Oval 694"/>
                  <p:cNvSpPr/>
                  <p:nvPr/>
                </p:nvSpPr>
                <p:spPr>
                  <a:xfrm rot="5400000">
                    <a:off x="1677909" y="26654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696" name="Straight Connector 695"/>
                  <p:cNvCxnSpPr>
                    <a:stCxn id="695" idx="0"/>
                  </p:cNvCxnSpPr>
                  <p:nvPr/>
                </p:nvCxnSpPr>
                <p:spPr>
                  <a:xfrm>
                    <a:off x="1705341" y="26791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7" name="Straight Connector 696"/>
                  <p:cNvCxnSpPr/>
                  <p:nvPr/>
                </p:nvCxnSpPr>
                <p:spPr>
                  <a:xfrm flipV="1">
                    <a:off x="1768435" y="25788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8" name="Straight Connector 697"/>
                  <p:cNvCxnSpPr/>
                  <p:nvPr/>
                </p:nvCxnSpPr>
                <p:spPr>
                  <a:xfrm>
                    <a:off x="1768435" y="25788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9" name="Straight Connector 698"/>
                  <p:cNvCxnSpPr/>
                  <p:nvPr/>
                </p:nvCxnSpPr>
                <p:spPr>
                  <a:xfrm>
                    <a:off x="1922055" y="25788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0" name="Straight Connector 699"/>
                  <p:cNvCxnSpPr/>
                  <p:nvPr/>
                </p:nvCxnSpPr>
                <p:spPr>
                  <a:xfrm>
                    <a:off x="1768435" y="25456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1" name="Straight Connector 700"/>
                  <p:cNvCxnSpPr/>
                  <p:nvPr/>
                </p:nvCxnSpPr>
                <p:spPr>
                  <a:xfrm>
                    <a:off x="1922055" y="26791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81" name="Group 680"/>
                <p:cNvGrpSpPr/>
                <p:nvPr/>
              </p:nvGrpSpPr>
              <p:grpSpPr>
                <a:xfrm flipH="1">
                  <a:off x="885120" y="2545685"/>
                  <a:ext cx="320956" cy="147174"/>
                  <a:chOff x="1830309" y="2698085"/>
                  <a:chExt cx="320956" cy="147174"/>
                </a:xfrm>
              </p:grpSpPr>
              <p:sp>
                <p:nvSpPr>
                  <p:cNvPr id="688" name="Oval 687"/>
                  <p:cNvSpPr/>
                  <p:nvPr/>
                </p:nvSpPr>
                <p:spPr>
                  <a:xfrm rot="5400000">
                    <a:off x="1830309" y="28178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689" name="Straight Connector 688"/>
                  <p:cNvCxnSpPr>
                    <a:stCxn id="688" idx="0"/>
                  </p:cNvCxnSpPr>
                  <p:nvPr/>
                </p:nvCxnSpPr>
                <p:spPr>
                  <a:xfrm>
                    <a:off x="1857741" y="28315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0" name="Straight Connector 689"/>
                  <p:cNvCxnSpPr/>
                  <p:nvPr/>
                </p:nvCxnSpPr>
                <p:spPr>
                  <a:xfrm flipV="1">
                    <a:off x="1920835" y="27312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1" name="Straight Connector 690"/>
                  <p:cNvCxnSpPr/>
                  <p:nvPr/>
                </p:nvCxnSpPr>
                <p:spPr>
                  <a:xfrm>
                    <a:off x="1920835" y="27312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2" name="Straight Connector 691"/>
                  <p:cNvCxnSpPr/>
                  <p:nvPr/>
                </p:nvCxnSpPr>
                <p:spPr>
                  <a:xfrm>
                    <a:off x="2074455" y="27312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3" name="Straight Connector 692"/>
                  <p:cNvCxnSpPr/>
                  <p:nvPr/>
                </p:nvCxnSpPr>
                <p:spPr>
                  <a:xfrm>
                    <a:off x="1920835" y="26980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4" name="Straight Connector 693"/>
                  <p:cNvCxnSpPr/>
                  <p:nvPr/>
                </p:nvCxnSpPr>
                <p:spPr>
                  <a:xfrm>
                    <a:off x="2074455" y="28315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1038740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1845245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684" name="Oval 683"/>
                <p:cNvSpPr/>
                <p:nvPr/>
              </p:nvSpPr>
              <p:spPr>
                <a:xfrm rot="16200000" flipH="1">
                  <a:off x="1023213" y="2376847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5" name="Oval 684"/>
                <p:cNvSpPr/>
                <p:nvPr/>
              </p:nvSpPr>
              <p:spPr>
                <a:xfrm rot="16200000" flipH="1">
                  <a:off x="1833031" y="2376848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6" name="Oval 685"/>
                <p:cNvSpPr/>
                <p:nvPr/>
              </p:nvSpPr>
              <p:spPr>
                <a:xfrm rot="16200000" flipH="1">
                  <a:off x="883879" y="2664729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7" name="Oval 686"/>
                <p:cNvSpPr/>
                <p:nvPr/>
              </p:nvSpPr>
              <p:spPr>
                <a:xfrm rot="16200000" flipH="1">
                  <a:off x="1979194" y="2664730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5" name="Group 364"/>
              <p:cNvGrpSpPr/>
              <p:nvPr/>
            </p:nvGrpSpPr>
            <p:grpSpPr>
              <a:xfrm>
                <a:off x="3073526" y="2928298"/>
                <a:ext cx="1122747" cy="537013"/>
                <a:chOff x="883879" y="2376847"/>
                <a:chExt cx="1122747" cy="537013"/>
              </a:xfrm>
            </p:grpSpPr>
            <p:grpSp>
              <p:nvGrpSpPr>
                <p:cNvPr id="639" name="Group 638"/>
                <p:cNvGrpSpPr/>
                <p:nvPr/>
              </p:nvGrpSpPr>
              <p:grpSpPr>
                <a:xfrm rot="5400000">
                  <a:off x="1307574" y="2419980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672" name="Isosceles Triangle 671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73" name="Oval 672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40" name="Group 639"/>
                <p:cNvGrpSpPr/>
                <p:nvPr/>
              </p:nvGrpSpPr>
              <p:grpSpPr>
                <a:xfrm rot="16200000">
                  <a:off x="1307574" y="2620578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670" name="Isosceles Triangle 669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71" name="Oval 670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641" name="Straight Connector 640"/>
                <p:cNvCxnSpPr>
                  <a:stCxn id="673" idx="0"/>
                </p:cNvCxnSpPr>
                <p:nvPr/>
              </p:nvCxnSpPr>
              <p:spPr>
                <a:xfrm flipV="1">
                  <a:off x="1600856" y="2578844"/>
                  <a:ext cx="90769" cy="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42" name="Straight Connector 641"/>
                <p:cNvCxnSpPr/>
                <p:nvPr/>
              </p:nvCxnSpPr>
              <p:spPr>
                <a:xfrm>
                  <a:off x="1691625" y="2578845"/>
                  <a:ext cx="0" cy="2005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43" name="Straight Connector 642"/>
                <p:cNvCxnSpPr>
                  <a:endCxn id="670" idx="3"/>
                </p:cNvCxnSpPr>
                <p:nvPr/>
              </p:nvCxnSpPr>
              <p:spPr>
                <a:xfrm flipH="1">
                  <a:off x="1600856" y="2779442"/>
                  <a:ext cx="9076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grpSp>
              <p:nvGrpSpPr>
                <p:cNvPr id="644" name="Group 643"/>
                <p:cNvGrpSpPr/>
                <p:nvPr/>
              </p:nvGrpSpPr>
              <p:grpSpPr>
                <a:xfrm rot="10800000">
                  <a:off x="1192358" y="2578844"/>
                  <a:ext cx="90769" cy="200598"/>
                  <a:chOff x="1753256" y="2731244"/>
                  <a:chExt cx="90769" cy="200598"/>
                </a:xfrm>
              </p:grpSpPr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1753256" y="2731244"/>
                    <a:ext cx="90769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8" name="Straight Connector 667"/>
                  <p:cNvCxnSpPr/>
                  <p:nvPr/>
                </p:nvCxnSpPr>
                <p:spPr>
                  <a:xfrm>
                    <a:off x="1844025" y="2731245"/>
                    <a:ext cx="0" cy="2005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9" name="Straight Connector 668"/>
                  <p:cNvCxnSpPr/>
                  <p:nvPr/>
                </p:nvCxnSpPr>
                <p:spPr>
                  <a:xfrm flipH="1">
                    <a:off x="1753256" y="2931842"/>
                    <a:ext cx="9076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45" name="Group 644"/>
                <p:cNvGrpSpPr/>
                <p:nvPr/>
              </p:nvGrpSpPr>
              <p:grpSpPr>
                <a:xfrm>
                  <a:off x="1677909" y="2545685"/>
                  <a:ext cx="320956" cy="147174"/>
                  <a:chOff x="1677909" y="2545685"/>
                  <a:chExt cx="320956" cy="147174"/>
                </a:xfrm>
              </p:grpSpPr>
              <p:sp>
                <p:nvSpPr>
                  <p:cNvPr id="660" name="Oval 659"/>
                  <p:cNvSpPr/>
                  <p:nvPr/>
                </p:nvSpPr>
                <p:spPr>
                  <a:xfrm rot="5400000">
                    <a:off x="1677909" y="26654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661" name="Straight Connector 660"/>
                  <p:cNvCxnSpPr>
                    <a:stCxn id="660" idx="0"/>
                  </p:cNvCxnSpPr>
                  <p:nvPr/>
                </p:nvCxnSpPr>
                <p:spPr>
                  <a:xfrm>
                    <a:off x="1705341" y="26791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1768435" y="25788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3" name="Straight Connector 662"/>
                  <p:cNvCxnSpPr/>
                  <p:nvPr/>
                </p:nvCxnSpPr>
                <p:spPr>
                  <a:xfrm>
                    <a:off x="1768435" y="25788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4" name="Straight Connector 663"/>
                  <p:cNvCxnSpPr/>
                  <p:nvPr/>
                </p:nvCxnSpPr>
                <p:spPr>
                  <a:xfrm>
                    <a:off x="1922055" y="25788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5" name="Straight Connector 664"/>
                  <p:cNvCxnSpPr/>
                  <p:nvPr/>
                </p:nvCxnSpPr>
                <p:spPr>
                  <a:xfrm>
                    <a:off x="1768435" y="25456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6" name="Straight Connector 665"/>
                  <p:cNvCxnSpPr/>
                  <p:nvPr/>
                </p:nvCxnSpPr>
                <p:spPr>
                  <a:xfrm>
                    <a:off x="1922055" y="26791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46" name="Group 645"/>
                <p:cNvGrpSpPr/>
                <p:nvPr/>
              </p:nvGrpSpPr>
              <p:grpSpPr>
                <a:xfrm flipH="1">
                  <a:off x="885120" y="2545685"/>
                  <a:ext cx="320956" cy="147174"/>
                  <a:chOff x="1830309" y="2698085"/>
                  <a:chExt cx="320956" cy="147174"/>
                </a:xfrm>
              </p:grpSpPr>
              <p:sp>
                <p:nvSpPr>
                  <p:cNvPr id="653" name="Oval 652"/>
                  <p:cNvSpPr/>
                  <p:nvPr/>
                </p:nvSpPr>
                <p:spPr>
                  <a:xfrm rot="5400000">
                    <a:off x="1830309" y="28178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654" name="Straight Connector 653"/>
                  <p:cNvCxnSpPr>
                    <a:stCxn id="653" idx="0"/>
                  </p:cNvCxnSpPr>
                  <p:nvPr/>
                </p:nvCxnSpPr>
                <p:spPr>
                  <a:xfrm>
                    <a:off x="1857741" y="28315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V="1">
                    <a:off x="1920835" y="27312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6" name="Straight Connector 655"/>
                  <p:cNvCxnSpPr/>
                  <p:nvPr/>
                </p:nvCxnSpPr>
                <p:spPr>
                  <a:xfrm>
                    <a:off x="1920835" y="27312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7" name="Straight Connector 656"/>
                  <p:cNvCxnSpPr/>
                  <p:nvPr/>
                </p:nvCxnSpPr>
                <p:spPr>
                  <a:xfrm>
                    <a:off x="2074455" y="27312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8" name="Straight Connector 657"/>
                  <p:cNvCxnSpPr/>
                  <p:nvPr/>
                </p:nvCxnSpPr>
                <p:spPr>
                  <a:xfrm>
                    <a:off x="1920835" y="26980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9" name="Straight Connector 658"/>
                  <p:cNvCxnSpPr/>
                  <p:nvPr/>
                </p:nvCxnSpPr>
                <p:spPr>
                  <a:xfrm>
                    <a:off x="2074455" y="28315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647" name="Straight Connector 646"/>
                <p:cNvCxnSpPr/>
                <p:nvPr/>
              </p:nvCxnSpPr>
              <p:spPr>
                <a:xfrm flipV="1">
                  <a:off x="1038740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48" name="Straight Connector 647"/>
                <p:cNvCxnSpPr/>
                <p:nvPr/>
              </p:nvCxnSpPr>
              <p:spPr>
                <a:xfrm flipV="1">
                  <a:off x="1845245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649" name="Oval 648"/>
                <p:cNvSpPr/>
                <p:nvPr/>
              </p:nvSpPr>
              <p:spPr>
                <a:xfrm rot="16200000" flipH="1">
                  <a:off x="1023213" y="2376847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0" name="Oval 649"/>
                <p:cNvSpPr/>
                <p:nvPr/>
              </p:nvSpPr>
              <p:spPr>
                <a:xfrm rot="16200000" flipH="1">
                  <a:off x="1833031" y="2376848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1" name="Oval 650"/>
                <p:cNvSpPr/>
                <p:nvPr/>
              </p:nvSpPr>
              <p:spPr>
                <a:xfrm rot="16200000" flipH="1">
                  <a:off x="883879" y="2664729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2" name="Oval 651"/>
                <p:cNvSpPr/>
                <p:nvPr/>
              </p:nvSpPr>
              <p:spPr>
                <a:xfrm rot="16200000" flipH="1">
                  <a:off x="1979194" y="2664730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6" name="Group 365"/>
              <p:cNvGrpSpPr/>
              <p:nvPr/>
            </p:nvGrpSpPr>
            <p:grpSpPr>
              <a:xfrm>
                <a:off x="4297723" y="2928298"/>
                <a:ext cx="1122747" cy="537013"/>
                <a:chOff x="883879" y="2376847"/>
                <a:chExt cx="1122747" cy="537013"/>
              </a:xfrm>
            </p:grpSpPr>
            <p:grpSp>
              <p:nvGrpSpPr>
                <p:cNvPr id="604" name="Group 603"/>
                <p:cNvGrpSpPr/>
                <p:nvPr/>
              </p:nvGrpSpPr>
              <p:grpSpPr>
                <a:xfrm rot="5400000">
                  <a:off x="1307574" y="2419980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637" name="Isosceles Triangle 636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8" name="Oval 637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05" name="Group 604"/>
                <p:cNvGrpSpPr/>
                <p:nvPr/>
              </p:nvGrpSpPr>
              <p:grpSpPr>
                <a:xfrm rot="16200000">
                  <a:off x="1307574" y="2620578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635" name="Isosceles Triangle 634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6" name="Oval 635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606" name="Straight Connector 605"/>
                <p:cNvCxnSpPr>
                  <a:stCxn id="638" idx="0"/>
                </p:cNvCxnSpPr>
                <p:nvPr/>
              </p:nvCxnSpPr>
              <p:spPr>
                <a:xfrm flipV="1">
                  <a:off x="1600856" y="2578844"/>
                  <a:ext cx="90769" cy="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7" name="Straight Connector 606"/>
                <p:cNvCxnSpPr/>
                <p:nvPr/>
              </p:nvCxnSpPr>
              <p:spPr>
                <a:xfrm>
                  <a:off x="1691625" y="2578845"/>
                  <a:ext cx="0" cy="2005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8" name="Straight Connector 607"/>
                <p:cNvCxnSpPr>
                  <a:endCxn id="635" idx="3"/>
                </p:cNvCxnSpPr>
                <p:nvPr/>
              </p:nvCxnSpPr>
              <p:spPr>
                <a:xfrm flipH="1">
                  <a:off x="1600856" y="2779442"/>
                  <a:ext cx="9076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grpSp>
              <p:nvGrpSpPr>
                <p:cNvPr id="609" name="Group 608"/>
                <p:cNvGrpSpPr/>
                <p:nvPr/>
              </p:nvGrpSpPr>
              <p:grpSpPr>
                <a:xfrm rot="10800000">
                  <a:off x="1192358" y="2578844"/>
                  <a:ext cx="90769" cy="200598"/>
                  <a:chOff x="1753256" y="2731244"/>
                  <a:chExt cx="90769" cy="200598"/>
                </a:xfrm>
              </p:grpSpPr>
              <p:cxnSp>
                <p:nvCxnSpPr>
                  <p:cNvPr id="632" name="Straight Connector 631"/>
                  <p:cNvCxnSpPr/>
                  <p:nvPr/>
                </p:nvCxnSpPr>
                <p:spPr>
                  <a:xfrm flipV="1">
                    <a:off x="1753256" y="2731244"/>
                    <a:ext cx="90769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3" name="Straight Connector 632"/>
                  <p:cNvCxnSpPr/>
                  <p:nvPr/>
                </p:nvCxnSpPr>
                <p:spPr>
                  <a:xfrm>
                    <a:off x="1844025" y="2731245"/>
                    <a:ext cx="0" cy="2005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4" name="Straight Connector 633"/>
                  <p:cNvCxnSpPr/>
                  <p:nvPr/>
                </p:nvCxnSpPr>
                <p:spPr>
                  <a:xfrm flipH="1">
                    <a:off x="1753256" y="2931842"/>
                    <a:ext cx="9076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10" name="Group 609"/>
                <p:cNvGrpSpPr/>
                <p:nvPr/>
              </p:nvGrpSpPr>
              <p:grpSpPr>
                <a:xfrm>
                  <a:off x="1677909" y="2545685"/>
                  <a:ext cx="320956" cy="147174"/>
                  <a:chOff x="1677909" y="2545685"/>
                  <a:chExt cx="320956" cy="147174"/>
                </a:xfrm>
              </p:grpSpPr>
              <p:sp>
                <p:nvSpPr>
                  <p:cNvPr id="625" name="Oval 624"/>
                  <p:cNvSpPr/>
                  <p:nvPr/>
                </p:nvSpPr>
                <p:spPr>
                  <a:xfrm rot="5400000">
                    <a:off x="1677909" y="26654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626" name="Straight Connector 625"/>
                  <p:cNvCxnSpPr>
                    <a:stCxn id="625" idx="0"/>
                  </p:cNvCxnSpPr>
                  <p:nvPr/>
                </p:nvCxnSpPr>
                <p:spPr>
                  <a:xfrm>
                    <a:off x="1705341" y="26791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7" name="Straight Connector 626"/>
                  <p:cNvCxnSpPr/>
                  <p:nvPr/>
                </p:nvCxnSpPr>
                <p:spPr>
                  <a:xfrm flipV="1">
                    <a:off x="1768435" y="25788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8" name="Straight Connector 627"/>
                  <p:cNvCxnSpPr/>
                  <p:nvPr/>
                </p:nvCxnSpPr>
                <p:spPr>
                  <a:xfrm>
                    <a:off x="1768435" y="25788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9" name="Straight Connector 628"/>
                  <p:cNvCxnSpPr/>
                  <p:nvPr/>
                </p:nvCxnSpPr>
                <p:spPr>
                  <a:xfrm>
                    <a:off x="1922055" y="25788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0" name="Straight Connector 629"/>
                  <p:cNvCxnSpPr/>
                  <p:nvPr/>
                </p:nvCxnSpPr>
                <p:spPr>
                  <a:xfrm>
                    <a:off x="1768435" y="25456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1" name="Straight Connector 630"/>
                  <p:cNvCxnSpPr/>
                  <p:nvPr/>
                </p:nvCxnSpPr>
                <p:spPr>
                  <a:xfrm>
                    <a:off x="1922055" y="26791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11" name="Group 610"/>
                <p:cNvGrpSpPr/>
                <p:nvPr/>
              </p:nvGrpSpPr>
              <p:grpSpPr>
                <a:xfrm flipH="1">
                  <a:off x="885120" y="2545685"/>
                  <a:ext cx="320956" cy="147174"/>
                  <a:chOff x="1830309" y="2698085"/>
                  <a:chExt cx="320956" cy="147174"/>
                </a:xfrm>
              </p:grpSpPr>
              <p:sp>
                <p:nvSpPr>
                  <p:cNvPr id="618" name="Oval 617"/>
                  <p:cNvSpPr/>
                  <p:nvPr/>
                </p:nvSpPr>
                <p:spPr>
                  <a:xfrm rot="5400000">
                    <a:off x="1830309" y="28178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619" name="Straight Connector 618"/>
                  <p:cNvCxnSpPr>
                    <a:stCxn id="618" idx="0"/>
                  </p:cNvCxnSpPr>
                  <p:nvPr/>
                </p:nvCxnSpPr>
                <p:spPr>
                  <a:xfrm>
                    <a:off x="1857741" y="28315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 flipV="1">
                    <a:off x="1920835" y="27312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1" name="Straight Connector 620"/>
                  <p:cNvCxnSpPr/>
                  <p:nvPr/>
                </p:nvCxnSpPr>
                <p:spPr>
                  <a:xfrm>
                    <a:off x="1920835" y="27312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2" name="Straight Connector 621"/>
                  <p:cNvCxnSpPr/>
                  <p:nvPr/>
                </p:nvCxnSpPr>
                <p:spPr>
                  <a:xfrm>
                    <a:off x="2074455" y="27312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3" name="Straight Connector 622"/>
                  <p:cNvCxnSpPr/>
                  <p:nvPr/>
                </p:nvCxnSpPr>
                <p:spPr>
                  <a:xfrm>
                    <a:off x="1920835" y="26980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4" name="Straight Connector 623"/>
                  <p:cNvCxnSpPr/>
                  <p:nvPr/>
                </p:nvCxnSpPr>
                <p:spPr>
                  <a:xfrm>
                    <a:off x="2074455" y="28315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612" name="Straight Connector 611"/>
                <p:cNvCxnSpPr/>
                <p:nvPr/>
              </p:nvCxnSpPr>
              <p:spPr>
                <a:xfrm flipV="1">
                  <a:off x="1038740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3" name="Straight Connector 612"/>
                <p:cNvCxnSpPr/>
                <p:nvPr/>
              </p:nvCxnSpPr>
              <p:spPr>
                <a:xfrm flipV="1">
                  <a:off x="1845245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614" name="Oval 613"/>
                <p:cNvSpPr/>
                <p:nvPr/>
              </p:nvSpPr>
              <p:spPr>
                <a:xfrm rot="16200000" flipH="1">
                  <a:off x="1023213" y="2376847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5" name="Oval 614"/>
                <p:cNvSpPr/>
                <p:nvPr/>
              </p:nvSpPr>
              <p:spPr>
                <a:xfrm rot="16200000" flipH="1">
                  <a:off x="1833031" y="2376848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6" name="Oval 615"/>
                <p:cNvSpPr/>
                <p:nvPr/>
              </p:nvSpPr>
              <p:spPr>
                <a:xfrm rot="16200000" flipH="1">
                  <a:off x="883879" y="2664729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7" name="Oval 616"/>
                <p:cNvSpPr/>
                <p:nvPr/>
              </p:nvSpPr>
              <p:spPr>
                <a:xfrm rot="16200000" flipH="1">
                  <a:off x="1979194" y="2664730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7" name="Group 366"/>
              <p:cNvGrpSpPr/>
              <p:nvPr/>
            </p:nvGrpSpPr>
            <p:grpSpPr>
              <a:xfrm>
                <a:off x="1863398" y="2865778"/>
                <a:ext cx="3543356" cy="1760280"/>
                <a:chOff x="894950" y="2315255"/>
                <a:chExt cx="3543356" cy="2150680"/>
              </a:xfrm>
            </p:grpSpPr>
            <p:cxnSp>
              <p:nvCxnSpPr>
                <p:cNvPr id="598" name="Straight Connector 597"/>
                <p:cNvCxnSpPr/>
                <p:nvPr/>
              </p:nvCxnSpPr>
              <p:spPr>
                <a:xfrm>
                  <a:off x="894950" y="2315255"/>
                  <a:ext cx="0" cy="215068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99" name="Straight Connector 598"/>
                <p:cNvCxnSpPr/>
                <p:nvPr/>
              </p:nvCxnSpPr>
              <p:spPr>
                <a:xfrm>
                  <a:off x="1996484" y="2315255"/>
                  <a:ext cx="0" cy="215068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0" name="Straight Connector 599"/>
                <p:cNvCxnSpPr/>
                <p:nvPr/>
              </p:nvCxnSpPr>
              <p:spPr>
                <a:xfrm>
                  <a:off x="2125069" y="2315255"/>
                  <a:ext cx="0" cy="215068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1" name="Straight Connector 600"/>
                <p:cNvCxnSpPr/>
                <p:nvPr/>
              </p:nvCxnSpPr>
              <p:spPr>
                <a:xfrm>
                  <a:off x="3220681" y="2315255"/>
                  <a:ext cx="0" cy="215068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2" name="Straight Connector 601"/>
                <p:cNvCxnSpPr/>
                <p:nvPr/>
              </p:nvCxnSpPr>
              <p:spPr>
                <a:xfrm>
                  <a:off x="3349266" y="2315255"/>
                  <a:ext cx="0" cy="215068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3" name="Straight Connector 602"/>
                <p:cNvCxnSpPr/>
                <p:nvPr/>
              </p:nvCxnSpPr>
              <p:spPr>
                <a:xfrm>
                  <a:off x="4438306" y="2315255"/>
                  <a:ext cx="0" cy="215068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368" name="Straight Connector 367"/>
              <p:cNvCxnSpPr/>
              <p:nvPr/>
            </p:nvCxnSpPr>
            <p:spPr>
              <a:xfrm flipV="1">
                <a:off x="1469518" y="3525451"/>
                <a:ext cx="3904786" cy="150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369" name="Group 368"/>
              <p:cNvGrpSpPr/>
              <p:nvPr/>
            </p:nvGrpSpPr>
            <p:grpSpPr>
              <a:xfrm>
                <a:off x="1852327" y="3512664"/>
                <a:ext cx="1122747" cy="537013"/>
                <a:chOff x="883879" y="2376847"/>
                <a:chExt cx="1122747" cy="537013"/>
              </a:xfrm>
            </p:grpSpPr>
            <p:grpSp>
              <p:nvGrpSpPr>
                <p:cNvPr id="563" name="Group 562"/>
                <p:cNvGrpSpPr/>
                <p:nvPr/>
              </p:nvGrpSpPr>
              <p:grpSpPr>
                <a:xfrm rot="5400000">
                  <a:off x="1307574" y="2419980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596" name="Isosceles Triangle 595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7" name="Oval 596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64" name="Group 563"/>
                <p:cNvGrpSpPr/>
                <p:nvPr/>
              </p:nvGrpSpPr>
              <p:grpSpPr>
                <a:xfrm rot="16200000">
                  <a:off x="1307574" y="2620578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594" name="Isosceles Triangle 593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5" name="Oval 594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565" name="Straight Connector 564"/>
                <p:cNvCxnSpPr>
                  <a:stCxn id="597" idx="0"/>
                </p:cNvCxnSpPr>
                <p:nvPr/>
              </p:nvCxnSpPr>
              <p:spPr>
                <a:xfrm flipV="1">
                  <a:off x="1600856" y="2578844"/>
                  <a:ext cx="90769" cy="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1691625" y="2578845"/>
                  <a:ext cx="0" cy="2005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7" name="Straight Connector 566"/>
                <p:cNvCxnSpPr>
                  <a:endCxn id="594" idx="3"/>
                </p:cNvCxnSpPr>
                <p:nvPr/>
              </p:nvCxnSpPr>
              <p:spPr>
                <a:xfrm flipH="1">
                  <a:off x="1600856" y="2779442"/>
                  <a:ext cx="9076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grpSp>
              <p:nvGrpSpPr>
                <p:cNvPr id="568" name="Group 567"/>
                <p:cNvGrpSpPr/>
                <p:nvPr/>
              </p:nvGrpSpPr>
              <p:grpSpPr>
                <a:xfrm rot="10800000">
                  <a:off x="1192358" y="2578844"/>
                  <a:ext cx="90769" cy="200598"/>
                  <a:chOff x="1753256" y="2731244"/>
                  <a:chExt cx="90769" cy="200598"/>
                </a:xfrm>
              </p:grpSpPr>
              <p:cxnSp>
                <p:nvCxnSpPr>
                  <p:cNvPr id="591" name="Straight Connector 590"/>
                  <p:cNvCxnSpPr/>
                  <p:nvPr/>
                </p:nvCxnSpPr>
                <p:spPr>
                  <a:xfrm flipV="1">
                    <a:off x="1753256" y="2731244"/>
                    <a:ext cx="90769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1844025" y="2731245"/>
                    <a:ext cx="0" cy="2005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 flipH="1">
                    <a:off x="1753256" y="2931842"/>
                    <a:ext cx="9076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69" name="Group 568"/>
                <p:cNvGrpSpPr/>
                <p:nvPr/>
              </p:nvGrpSpPr>
              <p:grpSpPr>
                <a:xfrm>
                  <a:off x="1677909" y="2545685"/>
                  <a:ext cx="320956" cy="147174"/>
                  <a:chOff x="1677909" y="2545685"/>
                  <a:chExt cx="320956" cy="147174"/>
                </a:xfrm>
              </p:grpSpPr>
              <p:sp>
                <p:nvSpPr>
                  <p:cNvPr id="584" name="Oval 583"/>
                  <p:cNvSpPr/>
                  <p:nvPr/>
                </p:nvSpPr>
                <p:spPr>
                  <a:xfrm rot="5400000">
                    <a:off x="1677909" y="26654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585" name="Straight Connector 584"/>
                  <p:cNvCxnSpPr>
                    <a:stCxn id="584" idx="0"/>
                  </p:cNvCxnSpPr>
                  <p:nvPr/>
                </p:nvCxnSpPr>
                <p:spPr>
                  <a:xfrm>
                    <a:off x="1705341" y="26791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6" name="Straight Connector 585"/>
                  <p:cNvCxnSpPr/>
                  <p:nvPr/>
                </p:nvCxnSpPr>
                <p:spPr>
                  <a:xfrm flipV="1">
                    <a:off x="1768435" y="25788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7" name="Straight Connector 586"/>
                  <p:cNvCxnSpPr/>
                  <p:nvPr/>
                </p:nvCxnSpPr>
                <p:spPr>
                  <a:xfrm>
                    <a:off x="1768435" y="25788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8" name="Straight Connector 587"/>
                  <p:cNvCxnSpPr/>
                  <p:nvPr/>
                </p:nvCxnSpPr>
                <p:spPr>
                  <a:xfrm>
                    <a:off x="1922055" y="25788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9" name="Straight Connector 588"/>
                  <p:cNvCxnSpPr/>
                  <p:nvPr/>
                </p:nvCxnSpPr>
                <p:spPr>
                  <a:xfrm>
                    <a:off x="1768435" y="25456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0" name="Straight Connector 589"/>
                  <p:cNvCxnSpPr/>
                  <p:nvPr/>
                </p:nvCxnSpPr>
                <p:spPr>
                  <a:xfrm>
                    <a:off x="1922055" y="26791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70" name="Group 569"/>
                <p:cNvGrpSpPr/>
                <p:nvPr/>
              </p:nvGrpSpPr>
              <p:grpSpPr>
                <a:xfrm flipH="1">
                  <a:off x="885120" y="2545685"/>
                  <a:ext cx="320956" cy="147174"/>
                  <a:chOff x="1830309" y="2698085"/>
                  <a:chExt cx="320956" cy="147174"/>
                </a:xfrm>
              </p:grpSpPr>
              <p:sp>
                <p:nvSpPr>
                  <p:cNvPr id="577" name="Oval 576"/>
                  <p:cNvSpPr/>
                  <p:nvPr/>
                </p:nvSpPr>
                <p:spPr>
                  <a:xfrm rot="5400000">
                    <a:off x="1830309" y="28178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578" name="Straight Connector 577"/>
                  <p:cNvCxnSpPr>
                    <a:stCxn id="577" idx="0"/>
                  </p:cNvCxnSpPr>
                  <p:nvPr/>
                </p:nvCxnSpPr>
                <p:spPr>
                  <a:xfrm>
                    <a:off x="1857741" y="28315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9" name="Straight Connector 578"/>
                  <p:cNvCxnSpPr/>
                  <p:nvPr/>
                </p:nvCxnSpPr>
                <p:spPr>
                  <a:xfrm flipV="1">
                    <a:off x="1920835" y="27312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0" name="Straight Connector 579"/>
                  <p:cNvCxnSpPr/>
                  <p:nvPr/>
                </p:nvCxnSpPr>
                <p:spPr>
                  <a:xfrm>
                    <a:off x="1920835" y="27312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1" name="Straight Connector 580"/>
                  <p:cNvCxnSpPr/>
                  <p:nvPr/>
                </p:nvCxnSpPr>
                <p:spPr>
                  <a:xfrm>
                    <a:off x="2074455" y="27312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2" name="Straight Connector 581"/>
                  <p:cNvCxnSpPr/>
                  <p:nvPr/>
                </p:nvCxnSpPr>
                <p:spPr>
                  <a:xfrm>
                    <a:off x="1920835" y="26980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3" name="Straight Connector 582"/>
                  <p:cNvCxnSpPr/>
                  <p:nvPr/>
                </p:nvCxnSpPr>
                <p:spPr>
                  <a:xfrm>
                    <a:off x="2074455" y="28315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1038740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1845245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573" name="Oval 572"/>
                <p:cNvSpPr/>
                <p:nvPr/>
              </p:nvSpPr>
              <p:spPr>
                <a:xfrm rot="16200000" flipH="1">
                  <a:off x="1023213" y="2376847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4" name="Oval 573"/>
                <p:cNvSpPr/>
                <p:nvPr/>
              </p:nvSpPr>
              <p:spPr>
                <a:xfrm rot="16200000" flipH="1">
                  <a:off x="1833031" y="2376848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5" name="Oval 574"/>
                <p:cNvSpPr/>
                <p:nvPr/>
              </p:nvSpPr>
              <p:spPr>
                <a:xfrm rot="16200000" flipH="1">
                  <a:off x="883879" y="2664729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6" name="Oval 575"/>
                <p:cNvSpPr/>
                <p:nvPr/>
              </p:nvSpPr>
              <p:spPr>
                <a:xfrm rot="16200000" flipH="1">
                  <a:off x="1979194" y="2664730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0" name="Group 369"/>
              <p:cNvGrpSpPr/>
              <p:nvPr/>
            </p:nvGrpSpPr>
            <p:grpSpPr>
              <a:xfrm>
                <a:off x="3073526" y="3512664"/>
                <a:ext cx="1122747" cy="537013"/>
                <a:chOff x="883879" y="2376847"/>
                <a:chExt cx="1122747" cy="537013"/>
              </a:xfrm>
            </p:grpSpPr>
            <p:grpSp>
              <p:nvGrpSpPr>
                <p:cNvPr id="528" name="Group 527"/>
                <p:cNvGrpSpPr/>
                <p:nvPr/>
              </p:nvGrpSpPr>
              <p:grpSpPr>
                <a:xfrm rot="5400000">
                  <a:off x="1307574" y="2419980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561" name="Isosceles Triangle 560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62" name="Oval 561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29" name="Group 528"/>
                <p:cNvGrpSpPr/>
                <p:nvPr/>
              </p:nvGrpSpPr>
              <p:grpSpPr>
                <a:xfrm rot="16200000">
                  <a:off x="1307574" y="2620578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559" name="Isosceles Triangle 558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60" name="Oval 559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530" name="Straight Connector 529"/>
                <p:cNvCxnSpPr>
                  <a:stCxn id="562" idx="0"/>
                </p:cNvCxnSpPr>
                <p:nvPr/>
              </p:nvCxnSpPr>
              <p:spPr>
                <a:xfrm flipV="1">
                  <a:off x="1600856" y="2578844"/>
                  <a:ext cx="90769" cy="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31" name="Straight Connector 530"/>
                <p:cNvCxnSpPr/>
                <p:nvPr/>
              </p:nvCxnSpPr>
              <p:spPr>
                <a:xfrm>
                  <a:off x="1691625" y="2578845"/>
                  <a:ext cx="0" cy="2005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32" name="Straight Connector 531"/>
                <p:cNvCxnSpPr>
                  <a:endCxn id="559" idx="3"/>
                </p:cNvCxnSpPr>
                <p:nvPr/>
              </p:nvCxnSpPr>
              <p:spPr>
                <a:xfrm flipH="1">
                  <a:off x="1600856" y="2779442"/>
                  <a:ext cx="9076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grpSp>
              <p:nvGrpSpPr>
                <p:cNvPr id="533" name="Group 532"/>
                <p:cNvGrpSpPr/>
                <p:nvPr/>
              </p:nvGrpSpPr>
              <p:grpSpPr>
                <a:xfrm rot="10800000">
                  <a:off x="1192358" y="2578844"/>
                  <a:ext cx="90769" cy="200598"/>
                  <a:chOff x="1753256" y="2731244"/>
                  <a:chExt cx="90769" cy="200598"/>
                </a:xfrm>
              </p:grpSpPr>
              <p:cxnSp>
                <p:nvCxnSpPr>
                  <p:cNvPr id="556" name="Straight Connector 555"/>
                  <p:cNvCxnSpPr/>
                  <p:nvPr/>
                </p:nvCxnSpPr>
                <p:spPr>
                  <a:xfrm flipV="1">
                    <a:off x="1753256" y="2731244"/>
                    <a:ext cx="90769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7" name="Straight Connector 556"/>
                  <p:cNvCxnSpPr/>
                  <p:nvPr/>
                </p:nvCxnSpPr>
                <p:spPr>
                  <a:xfrm>
                    <a:off x="1844025" y="2731245"/>
                    <a:ext cx="0" cy="2005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 flipH="1">
                    <a:off x="1753256" y="2931842"/>
                    <a:ext cx="9076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34" name="Group 533"/>
                <p:cNvGrpSpPr/>
                <p:nvPr/>
              </p:nvGrpSpPr>
              <p:grpSpPr>
                <a:xfrm>
                  <a:off x="1677909" y="2545685"/>
                  <a:ext cx="320956" cy="147174"/>
                  <a:chOff x="1677909" y="2545685"/>
                  <a:chExt cx="320956" cy="147174"/>
                </a:xfrm>
              </p:grpSpPr>
              <p:sp>
                <p:nvSpPr>
                  <p:cNvPr id="549" name="Oval 548"/>
                  <p:cNvSpPr/>
                  <p:nvPr/>
                </p:nvSpPr>
                <p:spPr>
                  <a:xfrm rot="5400000">
                    <a:off x="1677909" y="26654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550" name="Straight Connector 549"/>
                  <p:cNvCxnSpPr>
                    <a:stCxn id="549" idx="0"/>
                  </p:cNvCxnSpPr>
                  <p:nvPr/>
                </p:nvCxnSpPr>
                <p:spPr>
                  <a:xfrm>
                    <a:off x="1705341" y="26791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1" name="Straight Connector 550"/>
                  <p:cNvCxnSpPr/>
                  <p:nvPr/>
                </p:nvCxnSpPr>
                <p:spPr>
                  <a:xfrm flipV="1">
                    <a:off x="1768435" y="25788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2" name="Straight Connector 551"/>
                  <p:cNvCxnSpPr/>
                  <p:nvPr/>
                </p:nvCxnSpPr>
                <p:spPr>
                  <a:xfrm>
                    <a:off x="1768435" y="25788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3" name="Straight Connector 552"/>
                  <p:cNvCxnSpPr/>
                  <p:nvPr/>
                </p:nvCxnSpPr>
                <p:spPr>
                  <a:xfrm>
                    <a:off x="1922055" y="25788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4" name="Straight Connector 553"/>
                  <p:cNvCxnSpPr/>
                  <p:nvPr/>
                </p:nvCxnSpPr>
                <p:spPr>
                  <a:xfrm>
                    <a:off x="1768435" y="25456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1922055" y="26791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35" name="Group 534"/>
                <p:cNvGrpSpPr/>
                <p:nvPr/>
              </p:nvGrpSpPr>
              <p:grpSpPr>
                <a:xfrm flipH="1">
                  <a:off x="885120" y="2545685"/>
                  <a:ext cx="320956" cy="147174"/>
                  <a:chOff x="1830309" y="2698085"/>
                  <a:chExt cx="320956" cy="147174"/>
                </a:xfrm>
              </p:grpSpPr>
              <p:sp>
                <p:nvSpPr>
                  <p:cNvPr id="542" name="Oval 541"/>
                  <p:cNvSpPr/>
                  <p:nvPr/>
                </p:nvSpPr>
                <p:spPr>
                  <a:xfrm rot="5400000">
                    <a:off x="1830309" y="28178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543" name="Straight Connector 542"/>
                  <p:cNvCxnSpPr>
                    <a:stCxn id="542" idx="0"/>
                  </p:cNvCxnSpPr>
                  <p:nvPr/>
                </p:nvCxnSpPr>
                <p:spPr>
                  <a:xfrm>
                    <a:off x="1857741" y="28315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4" name="Straight Connector 543"/>
                  <p:cNvCxnSpPr/>
                  <p:nvPr/>
                </p:nvCxnSpPr>
                <p:spPr>
                  <a:xfrm flipV="1">
                    <a:off x="1920835" y="27312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5" name="Straight Connector 544"/>
                  <p:cNvCxnSpPr/>
                  <p:nvPr/>
                </p:nvCxnSpPr>
                <p:spPr>
                  <a:xfrm>
                    <a:off x="1920835" y="27312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6" name="Straight Connector 545"/>
                  <p:cNvCxnSpPr/>
                  <p:nvPr/>
                </p:nvCxnSpPr>
                <p:spPr>
                  <a:xfrm>
                    <a:off x="2074455" y="27312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7" name="Straight Connector 546"/>
                  <p:cNvCxnSpPr/>
                  <p:nvPr/>
                </p:nvCxnSpPr>
                <p:spPr>
                  <a:xfrm>
                    <a:off x="1920835" y="26980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8" name="Straight Connector 547"/>
                  <p:cNvCxnSpPr/>
                  <p:nvPr/>
                </p:nvCxnSpPr>
                <p:spPr>
                  <a:xfrm>
                    <a:off x="2074455" y="28315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536" name="Straight Connector 535"/>
                <p:cNvCxnSpPr/>
                <p:nvPr/>
              </p:nvCxnSpPr>
              <p:spPr>
                <a:xfrm flipV="1">
                  <a:off x="1038740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37" name="Straight Connector 536"/>
                <p:cNvCxnSpPr/>
                <p:nvPr/>
              </p:nvCxnSpPr>
              <p:spPr>
                <a:xfrm flipV="1">
                  <a:off x="1845245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538" name="Oval 537"/>
                <p:cNvSpPr/>
                <p:nvPr/>
              </p:nvSpPr>
              <p:spPr>
                <a:xfrm rot="16200000" flipH="1">
                  <a:off x="1023213" y="2376847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9" name="Oval 538"/>
                <p:cNvSpPr/>
                <p:nvPr/>
              </p:nvSpPr>
              <p:spPr>
                <a:xfrm rot="16200000" flipH="1">
                  <a:off x="1833031" y="2376848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0" name="Oval 539"/>
                <p:cNvSpPr/>
                <p:nvPr/>
              </p:nvSpPr>
              <p:spPr>
                <a:xfrm rot="16200000" flipH="1">
                  <a:off x="883879" y="2664729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1" name="Oval 540"/>
                <p:cNvSpPr/>
                <p:nvPr/>
              </p:nvSpPr>
              <p:spPr>
                <a:xfrm rot="16200000" flipH="1">
                  <a:off x="1979194" y="2664730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1" name="Group 370"/>
              <p:cNvGrpSpPr/>
              <p:nvPr/>
            </p:nvGrpSpPr>
            <p:grpSpPr>
              <a:xfrm>
                <a:off x="4297723" y="3512664"/>
                <a:ext cx="1122747" cy="537013"/>
                <a:chOff x="883879" y="2376847"/>
                <a:chExt cx="1122747" cy="537013"/>
              </a:xfrm>
            </p:grpSpPr>
            <p:grpSp>
              <p:nvGrpSpPr>
                <p:cNvPr id="493" name="Group 492"/>
                <p:cNvGrpSpPr/>
                <p:nvPr/>
              </p:nvGrpSpPr>
              <p:grpSpPr>
                <a:xfrm rot="5400000">
                  <a:off x="1307574" y="2419980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526" name="Isosceles Triangle 525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7" name="Oval 526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94" name="Group 493"/>
                <p:cNvGrpSpPr/>
                <p:nvPr/>
              </p:nvGrpSpPr>
              <p:grpSpPr>
                <a:xfrm rot="16200000">
                  <a:off x="1307574" y="2620578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524" name="Isosceles Triangle 523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5" name="Oval 524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495" name="Straight Connector 494"/>
                <p:cNvCxnSpPr>
                  <a:stCxn id="527" idx="0"/>
                </p:cNvCxnSpPr>
                <p:nvPr/>
              </p:nvCxnSpPr>
              <p:spPr>
                <a:xfrm flipV="1">
                  <a:off x="1600856" y="2578844"/>
                  <a:ext cx="90769" cy="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96" name="Straight Connector 495"/>
                <p:cNvCxnSpPr/>
                <p:nvPr/>
              </p:nvCxnSpPr>
              <p:spPr>
                <a:xfrm>
                  <a:off x="1691625" y="2578845"/>
                  <a:ext cx="0" cy="2005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97" name="Straight Connector 496"/>
                <p:cNvCxnSpPr>
                  <a:endCxn id="524" idx="3"/>
                </p:cNvCxnSpPr>
                <p:nvPr/>
              </p:nvCxnSpPr>
              <p:spPr>
                <a:xfrm flipH="1">
                  <a:off x="1600856" y="2779442"/>
                  <a:ext cx="9076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grpSp>
              <p:nvGrpSpPr>
                <p:cNvPr id="498" name="Group 497"/>
                <p:cNvGrpSpPr/>
                <p:nvPr/>
              </p:nvGrpSpPr>
              <p:grpSpPr>
                <a:xfrm rot="10800000">
                  <a:off x="1192358" y="2578844"/>
                  <a:ext cx="90769" cy="200598"/>
                  <a:chOff x="1753256" y="2731244"/>
                  <a:chExt cx="90769" cy="200598"/>
                </a:xfrm>
              </p:grpSpPr>
              <p:cxnSp>
                <p:nvCxnSpPr>
                  <p:cNvPr id="521" name="Straight Connector 520"/>
                  <p:cNvCxnSpPr/>
                  <p:nvPr/>
                </p:nvCxnSpPr>
                <p:spPr>
                  <a:xfrm flipV="1">
                    <a:off x="1753256" y="2731244"/>
                    <a:ext cx="90769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1844025" y="2731245"/>
                    <a:ext cx="0" cy="2005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 flipH="1">
                    <a:off x="1753256" y="2931842"/>
                    <a:ext cx="9076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99" name="Group 498"/>
                <p:cNvGrpSpPr/>
                <p:nvPr/>
              </p:nvGrpSpPr>
              <p:grpSpPr>
                <a:xfrm>
                  <a:off x="1677909" y="2545685"/>
                  <a:ext cx="320956" cy="147174"/>
                  <a:chOff x="1677909" y="2545685"/>
                  <a:chExt cx="320956" cy="147174"/>
                </a:xfrm>
              </p:grpSpPr>
              <p:sp>
                <p:nvSpPr>
                  <p:cNvPr id="514" name="Oval 513"/>
                  <p:cNvSpPr/>
                  <p:nvPr/>
                </p:nvSpPr>
                <p:spPr>
                  <a:xfrm rot="5400000">
                    <a:off x="1677909" y="26654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515" name="Straight Connector 514"/>
                  <p:cNvCxnSpPr>
                    <a:stCxn id="514" idx="0"/>
                  </p:cNvCxnSpPr>
                  <p:nvPr/>
                </p:nvCxnSpPr>
                <p:spPr>
                  <a:xfrm>
                    <a:off x="1705341" y="26791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 flipV="1">
                    <a:off x="1768435" y="25788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1768435" y="25788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1922055" y="25788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1768435" y="25456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1922055" y="26791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00" name="Group 499"/>
                <p:cNvGrpSpPr/>
                <p:nvPr/>
              </p:nvGrpSpPr>
              <p:grpSpPr>
                <a:xfrm flipH="1">
                  <a:off x="885120" y="2545685"/>
                  <a:ext cx="320956" cy="147174"/>
                  <a:chOff x="1830309" y="2698085"/>
                  <a:chExt cx="320956" cy="147174"/>
                </a:xfrm>
              </p:grpSpPr>
              <p:sp>
                <p:nvSpPr>
                  <p:cNvPr id="507" name="Oval 506"/>
                  <p:cNvSpPr/>
                  <p:nvPr/>
                </p:nvSpPr>
                <p:spPr>
                  <a:xfrm rot="5400000">
                    <a:off x="1830309" y="28178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508" name="Straight Connector 507"/>
                  <p:cNvCxnSpPr>
                    <a:stCxn id="507" idx="0"/>
                  </p:cNvCxnSpPr>
                  <p:nvPr/>
                </p:nvCxnSpPr>
                <p:spPr>
                  <a:xfrm>
                    <a:off x="1857741" y="28315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9" name="Straight Connector 508"/>
                  <p:cNvCxnSpPr/>
                  <p:nvPr/>
                </p:nvCxnSpPr>
                <p:spPr>
                  <a:xfrm flipV="1">
                    <a:off x="1920835" y="27312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0" name="Straight Connector 509"/>
                  <p:cNvCxnSpPr/>
                  <p:nvPr/>
                </p:nvCxnSpPr>
                <p:spPr>
                  <a:xfrm>
                    <a:off x="1920835" y="27312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1" name="Straight Connector 510"/>
                  <p:cNvCxnSpPr/>
                  <p:nvPr/>
                </p:nvCxnSpPr>
                <p:spPr>
                  <a:xfrm>
                    <a:off x="2074455" y="27312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2" name="Straight Connector 511"/>
                  <p:cNvCxnSpPr/>
                  <p:nvPr/>
                </p:nvCxnSpPr>
                <p:spPr>
                  <a:xfrm>
                    <a:off x="1920835" y="26980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2074455" y="28315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501" name="Straight Connector 500"/>
                <p:cNvCxnSpPr/>
                <p:nvPr/>
              </p:nvCxnSpPr>
              <p:spPr>
                <a:xfrm flipV="1">
                  <a:off x="1038740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02" name="Straight Connector 501"/>
                <p:cNvCxnSpPr/>
                <p:nvPr/>
              </p:nvCxnSpPr>
              <p:spPr>
                <a:xfrm flipV="1">
                  <a:off x="1845245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503" name="Oval 502"/>
                <p:cNvSpPr/>
                <p:nvPr/>
              </p:nvSpPr>
              <p:spPr>
                <a:xfrm rot="16200000" flipH="1">
                  <a:off x="1023213" y="2376847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4" name="Oval 503"/>
                <p:cNvSpPr/>
                <p:nvPr/>
              </p:nvSpPr>
              <p:spPr>
                <a:xfrm rot="16200000" flipH="1">
                  <a:off x="1833031" y="2376848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5" name="Oval 504"/>
                <p:cNvSpPr/>
                <p:nvPr/>
              </p:nvSpPr>
              <p:spPr>
                <a:xfrm rot="16200000" flipH="1">
                  <a:off x="883879" y="2664729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6" name="Oval 505"/>
                <p:cNvSpPr/>
                <p:nvPr/>
              </p:nvSpPr>
              <p:spPr>
                <a:xfrm rot="16200000" flipH="1">
                  <a:off x="1979194" y="2664730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372" name="Straight Connector 371"/>
              <p:cNvCxnSpPr/>
              <p:nvPr/>
            </p:nvCxnSpPr>
            <p:spPr>
              <a:xfrm flipV="1">
                <a:off x="1469213" y="4101831"/>
                <a:ext cx="3904786" cy="150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373" name="Group 372"/>
              <p:cNvGrpSpPr/>
              <p:nvPr/>
            </p:nvGrpSpPr>
            <p:grpSpPr>
              <a:xfrm>
                <a:off x="1852022" y="4089044"/>
                <a:ext cx="1122747" cy="537013"/>
                <a:chOff x="883879" y="2376847"/>
                <a:chExt cx="1122747" cy="537013"/>
              </a:xfrm>
            </p:grpSpPr>
            <p:grpSp>
              <p:nvGrpSpPr>
                <p:cNvPr id="458" name="Group 457"/>
                <p:cNvGrpSpPr/>
                <p:nvPr/>
              </p:nvGrpSpPr>
              <p:grpSpPr>
                <a:xfrm rot="5400000">
                  <a:off x="1307574" y="2419980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491" name="Isosceles Triangle 490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2" name="Oval 491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59" name="Group 458"/>
                <p:cNvGrpSpPr/>
                <p:nvPr/>
              </p:nvGrpSpPr>
              <p:grpSpPr>
                <a:xfrm rot="16200000">
                  <a:off x="1307574" y="2620578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489" name="Isosceles Triangle 488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0" name="Oval 489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460" name="Straight Connector 459"/>
                <p:cNvCxnSpPr>
                  <a:stCxn id="492" idx="0"/>
                </p:cNvCxnSpPr>
                <p:nvPr/>
              </p:nvCxnSpPr>
              <p:spPr>
                <a:xfrm flipV="1">
                  <a:off x="1600856" y="2578844"/>
                  <a:ext cx="90769" cy="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1" name="Straight Connector 460"/>
                <p:cNvCxnSpPr/>
                <p:nvPr/>
              </p:nvCxnSpPr>
              <p:spPr>
                <a:xfrm>
                  <a:off x="1691625" y="2578845"/>
                  <a:ext cx="0" cy="2005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2" name="Straight Connector 461"/>
                <p:cNvCxnSpPr>
                  <a:endCxn id="489" idx="3"/>
                </p:cNvCxnSpPr>
                <p:nvPr/>
              </p:nvCxnSpPr>
              <p:spPr>
                <a:xfrm flipH="1">
                  <a:off x="1600856" y="2779442"/>
                  <a:ext cx="9076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grpSp>
              <p:nvGrpSpPr>
                <p:cNvPr id="463" name="Group 462"/>
                <p:cNvGrpSpPr/>
                <p:nvPr/>
              </p:nvGrpSpPr>
              <p:grpSpPr>
                <a:xfrm rot="10800000">
                  <a:off x="1192358" y="2578844"/>
                  <a:ext cx="90769" cy="200598"/>
                  <a:chOff x="1753256" y="2731244"/>
                  <a:chExt cx="90769" cy="200598"/>
                </a:xfrm>
              </p:grpSpPr>
              <p:cxnSp>
                <p:nvCxnSpPr>
                  <p:cNvPr id="486" name="Straight Connector 485"/>
                  <p:cNvCxnSpPr/>
                  <p:nvPr/>
                </p:nvCxnSpPr>
                <p:spPr>
                  <a:xfrm flipV="1">
                    <a:off x="1753256" y="2731244"/>
                    <a:ext cx="90769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7" name="Straight Connector 486"/>
                  <p:cNvCxnSpPr/>
                  <p:nvPr/>
                </p:nvCxnSpPr>
                <p:spPr>
                  <a:xfrm>
                    <a:off x="1844025" y="2731245"/>
                    <a:ext cx="0" cy="2005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8" name="Straight Connector 487"/>
                  <p:cNvCxnSpPr/>
                  <p:nvPr/>
                </p:nvCxnSpPr>
                <p:spPr>
                  <a:xfrm flipH="1">
                    <a:off x="1753256" y="2931842"/>
                    <a:ext cx="9076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64" name="Group 463"/>
                <p:cNvGrpSpPr/>
                <p:nvPr/>
              </p:nvGrpSpPr>
              <p:grpSpPr>
                <a:xfrm>
                  <a:off x="1677909" y="2545685"/>
                  <a:ext cx="320956" cy="147174"/>
                  <a:chOff x="1677909" y="2545685"/>
                  <a:chExt cx="320956" cy="147174"/>
                </a:xfrm>
              </p:grpSpPr>
              <p:sp>
                <p:nvSpPr>
                  <p:cNvPr id="479" name="Oval 478"/>
                  <p:cNvSpPr/>
                  <p:nvPr/>
                </p:nvSpPr>
                <p:spPr>
                  <a:xfrm rot="5400000">
                    <a:off x="1677909" y="26654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480" name="Straight Connector 479"/>
                  <p:cNvCxnSpPr>
                    <a:stCxn id="479" idx="0"/>
                  </p:cNvCxnSpPr>
                  <p:nvPr/>
                </p:nvCxnSpPr>
                <p:spPr>
                  <a:xfrm>
                    <a:off x="1705341" y="26791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1" name="Straight Connector 480"/>
                  <p:cNvCxnSpPr/>
                  <p:nvPr/>
                </p:nvCxnSpPr>
                <p:spPr>
                  <a:xfrm flipV="1">
                    <a:off x="1768435" y="25788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2" name="Straight Connector 481"/>
                  <p:cNvCxnSpPr/>
                  <p:nvPr/>
                </p:nvCxnSpPr>
                <p:spPr>
                  <a:xfrm>
                    <a:off x="1768435" y="25788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3" name="Straight Connector 482"/>
                  <p:cNvCxnSpPr/>
                  <p:nvPr/>
                </p:nvCxnSpPr>
                <p:spPr>
                  <a:xfrm>
                    <a:off x="1922055" y="25788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4" name="Straight Connector 483"/>
                  <p:cNvCxnSpPr/>
                  <p:nvPr/>
                </p:nvCxnSpPr>
                <p:spPr>
                  <a:xfrm>
                    <a:off x="1768435" y="25456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5" name="Straight Connector 484"/>
                  <p:cNvCxnSpPr/>
                  <p:nvPr/>
                </p:nvCxnSpPr>
                <p:spPr>
                  <a:xfrm>
                    <a:off x="1922055" y="26791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65" name="Group 464"/>
                <p:cNvGrpSpPr/>
                <p:nvPr/>
              </p:nvGrpSpPr>
              <p:grpSpPr>
                <a:xfrm flipH="1">
                  <a:off x="885120" y="2545685"/>
                  <a:ext cx="320956" cy="147174"/>
                  <a:chOff x="1830309" y="2698085"/>
                  <a:chExt cx="320956" cy="147174"/>
                </a:xfrm>
              </p:grpSpPr>
              <p:sp>
                <p:nvSpPr>
                  <p:cNvPr id="472" name="Oval 471"/>
                  <p:cNvSpPr/>
                  <p:nvPr/>
                </p:nvSpPr>
                <p:spPr>
                  <a:xfrm rot="5400000">
                    <a:off x="1830309" y="28178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473" name="Straight Connector 472"/>
                  <p:cNvCxnSpPr>
                    <a:stCxn id="472" idx="0"/>
                  </p:cNvCxnSpPr>
                  <p:nvPr/>
                </p:nvCxnSpPr>
                <p:spPr>
                  <a:xfrm>
                    <a:off x="1857741" y="28315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4" name="Straight Connector 473"/>
                  <p:cNvCxnSpPr/>
                  <p:nvPr/>
                </p:nvCxnSpPr>
                <p:spPr>
                  <a:xfrm flipV="1">
                    <a:off x="1920835" y="27312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5" name="Straight Connector 474"/>
                  <p:cNvCxnSpPr/>
                  <p:nvPr/>
                </p:nvCxnSpPr>
                <p:spPr>
                  <a:xfrm>
                    <a:off x="1920835" y="27312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6" name="Straight Connector 475"/>
                  <p:cNvCxnSpPr/>
                  <p:nvPr/>
                </p:nvCxnSpPr>
                <p:spPr>
                  <a:xfrm>
                    <a:off x="2074455" y="27312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7" name="Straight Connector 476"/>
                  <p:cNvCxnSpPr/>
                  <p:nvPr/>
                </p:nvCxnSpPr>
                <p:spPr>
                  <a:xfrm>
                    <a:off x="1920835" y="26980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8" name="Straight Connector 477"/>
                  <p:cNvCxnSpPr/>
                  <p:nvPr/>
                </p:nvCxnSpPr>
                <p:spPr>
                  <a:xfrm>
                    <a:off x="2074455" y="28315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466" name="Straight Connector 465"/>
                <p:cNvCxnSpPr/>
                <p:nvPr/>
              </p:nvCxnSpPr>
              <p:spPr>
                <a:xfrm flipV="1">
                  <a:off x="1038740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7" name="Straight Connector 466"/>
                <p:cNvCxnSpPr/>
                <p:nvPr/>
              </p:nvCxnSpPr>
              <p:spPr>
                <a:xfrm flipV="1">
                  <a:off x="1845245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468" name="Oval 467"/>
                <p:cNvSpPr/>
                <p:nvPr/>
              </p:nvSpPr>
              <p:spPr>
                <a:xfrm rot="16200000" flipH="1">
                  <a:off x="1023213" y="2376847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9" name="Oval 468"/>
                <p:cNvSpPr/>
                <p:nvPr/>
              </p:nvSpPr>
              <p:spPr>
                <a:xfrm rot="16200000" flipH="1">
                  <a:off x="1833031" y="2376848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0" name="Oval 469"/>
                <p:cNvSpPr/>
                <p:nvPr/>
              </p:nvSpPr>
              <p:spPr>
                <a:xfrm rot="16200000" flipH="1">
                  <a:off x="883879" y="2664729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1" name="Oval 470"/>
                <p:cNvSpPr/>
                <p:nvPr/>
              </p:nvSpPr>
              <p:spPr>
                <a:xfrm rot="16200000" flipH="1">
                  <a:off x="1979194" y="2664730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4" name="Group 373"/>
              <p:cNvGrpSpPr/>
              <p:nvPr/>
            </p:nvGrpSpPr>
            <p:grpSpPr>
              <a:xfrm>
                <a:off x="3073221" y="4089044"/>
                <a:ext cx="1122747" cy="537013"/>
                <a:chOff x="883879" y="2376847"/>
                <a:chExt cx="1122747" cy="537013"/>
              </a:xfrm>
            </p:grpSpPr>
            <p:grpSp>
              <p:nvGrpSpPr>
                <p:cNvPr id="423" name="Group 422"/>
                <p:cNvGrpSpPr/>
                <p:nvPr/>
              </p:nvGrpSpPr>
              <p:grpSpPr>
                <a:xfrm rot="5400000">
                  <a:off x="1307574" y="2419980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456" name="Isosceles Triangle 455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7" name="Oval 456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24" name="Group 423"/>
                <p:cNvGrpSpPr/>
                <p:nvPr/>
              </p:nvGrpSpPr>
              <p:grpSpPr>
                <a:xfrm rot="16200000">
                  <a:off x="1307574" y="2620578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454" name="Isosceles Triangle 453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425" name="Straight Connector 424"/>
                <p:cNvCxnSpPr>
                  <a:stCxn id="457" idx="0"/>
                </p:cNvCxnSpPr>
                <p:nvPr/>
              </p:nvCxnSpPr>
              <p:spPr>
                <a:xfrm flipV="1">
                  <a:off x="1600856" y="2578844"/>
                  <a:ext cx="90769" cy="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26" name="Straight Connector 425"/>
                <p:cNvCxnSpPr/>
                <p:nvPr/>
              </p:nvCxnSpPr>
              <p:spPr>
                <a:xfrm>
                  <a:off x="1691625" y="2578845"/>
                  <a:ext cx="0" cy="2005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27" name="Straight Connector 426"/>
                <p:cNvCxnSpPr>
                  <a:endCxn id="454" idx="3"/>
                </p:cNvCxnSpPr>
                <p:nvPr/>
              </p:nvCxnSpPr>
              <p:spPr>
                <a:xfrm flipH="1">
                  <a:off x="1600856" y="2779442"/>
                  <a:ext cx="9076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grpSp>
              <p:nvGrpSpPr>
                <p:cNvPr id="428" name="Group 427"/>
                <p:cNvGrpSpPr/>
                <p:nvPr/>
              </p:nvGrpSpPr>
              <p:grpSpPr>
                <a:xfrm rot="10800000">
                  <a:off x="1192358" y="2578844"/>
                  <a:ext cx="90769" cy="200598"/>
                  <a:chOff x="1753256" y="2731244"/>
                  <a:chExt cx="90769" cy="200598"/>
                </a:xfrm>
              </p:grpSpPr>
              <p:cxnSp>
                <p:nvCxnSpPr>
                  <p:cNvPr id="451" name="Straight Connector 450"/>
                  <p:cNvCxnSpPr/>
                  <p:nvPr/>
                </p:nvCxnSpPr>
                <p:spPr>
                  <a:xfrm flipV="1">
                    <a:off x="1753256" y="2731244"/>
                    <a:ext cx="90769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2" name="Straight Connector 451"/>
                  <p:cNvCxnSpPr/>
                  <p:nvPr/>
                </p:nvCxnSpPr>
                <p:spPr>
                  <a:xfrm>
                    <a:off x="1844025" y="2731245"/>
                    <a:ext cx="0" cy="2005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3" name="Straight Connector 452"/>
                  <p:cNvCxnSpPr/>
                  <p:nvPr/>
                </p:nvCxnSpPr>
                <p:spPr>
                  <a:xfrm flipH="1">
                    <a:off x="1753256" y="2931842"/>
                    <a:ext cx="9076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29" name="Group 428"/>
                <p:cNvGrpSpPr/>
                <p:nvPr/>
              </p:nvGrpSpPr>
              <p:grpSpPr>
                <a:xfrm>
                  <a:off x="1677909" y="2545685"/>
                  <a:ext cx="320956" cy="147174"/>
                  <a:chOff x="1677909" y="2545685"/>
                  <a:chExt cx="320956" cy="147174"/>
                </a:xfrm>
              </p:grpSpPr>
              <p:sp>
                <p:nvSpPr>
                  <p:cNvPr id="444" name="Oval 443"/>
                  <p:cNvSpPr/>
                  <p:nvPr/>
                </p:nvSpPr>
                <p:spPr>
                  <a:xfrm rot="5400000">
                    <a:off x="1677909" y="26654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445" name="Straight Connector 444"/>
                  <p:cNvCxnSpPr>
                    <a:stCxn id="444" idx="0"/>
                  </p:cNvCxnSpPr>
                  <p:nvPr/>
                </p:nvCxnSpPr>
                <p:spPr>
                  <a:xfrm>
                    <a:off x="1705341" y="26791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6" name="Straight Connector 445"/>
                  <p:cNvCxnSpPr/>
                  <p:nvPr/>
                </p:nvCxnSpPr>
                <p:spPr>
                  <a:xfrm flipV="1">
                    <a:off x="1768435" y="25788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>
                    <a:off x="1768435" y="25788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>
                    <a:off x="1922055" y="25788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9" name="Straight Connector 448"/>
                  <p:cNvCxnSpPr/>
                  <p:nvPr/>
                </p:nvCxnSpPr>
                <p:spPr>
                  <a:xfrm>
                    <a:off x="1768435" y="25456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0" name="Straight Connector 449"/>
                  <p:cNvCxnSpPr/>
                  <p:nvPr/>
                </p:nvCxnSpPr>
                <p:spPr>
                  <a:xfrm>
                    <a:off x="1922055" y="26791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30" name="Group 429"/>
                <p:cNvGrpSpPr/>
                <p:nvPr/>
              </p:nvGrpSpPr>
              <p:grpSpPr>
                <a:xfrm flipH="1">
                  <a:off x="885120" y="2545685"/>
                  <a:ext cx="320956" cy="147174"/>
                  <a:chOff x="1830309" y="2698085"/>
                  <a:chExt cx="320956" cy="147174"/>
                </a:xfrm>
              </p:grpSpPr>
              <p:sp>
                <p:nvSpPr>
                  <p:cNvPr id="437" name="Oval 436"/>
                  <p:cNvSpPr/>
                  <p:nvPr/>
                </p:nvSpPr>
                <p:spPr>
                  <a:xfrm rot="5400000">
                    <a:off x="1830309" y="28178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438" name="Straight Connector 437"/>
                  <p:cNvCxnSpPr>
                    <a:stCxn id="437" idx="0"/>
                  </p:cNvCxnSpPr>
                  <p:nvPr/>
                </p:nvCxnSpPr>
                <p:spPr>
                  <a:xfrm>
                    <a:off x="1857741" y="28315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9" name="Straight Connector 438"/>
                  <p:cNvCxnSpPr/>
                  <p:nvPr/>
                </p:nvCxnSpPr>
                <p:spPr>
                  <a:xfrm flipV="1">
                    <a:off x="1920835" y="27312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0" name="Straight Connector 439"/>
                  <p:cNvCxnSpPr/>
                  <p:nvPr/>
                </p:nvCxnSpPr>
                <p:spPr>
                  <a:xfrm>
                    <a:off x="1920835" y="27312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1" name="Straight Connector 440"/>
                  <p:cNvCxnSpPr/>
                  <p:nvPr/>
                </p:nvCxnSpPr>
                <p:spPr>
                  <a:xfrm>
                    <a:off x="2074455" y="27312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2" name="Straight Connector 441"/>
                  <p:cNvCxnSpPr/>
                  <p:nvPr/>
                </p:nvCxnSpPr>
                <p:spPr>
                  <a:xfrm>
                    <a:off x="1920835" y="26980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3" name="Straight Connector 442"/>
                  <p:cNvCxnSpPr/>
                  <p:nvPr/>
                </p:nvCxnSpPr>
                <p:spPr>
                  <a:xfrm>
                    <a:off x="2074455" y="28315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431" name="Straight Connector 430"/>
                <p:cNvCxnSpPr/>
                <p:nvPr/>
              </p:nvCxnSpPr>
              <p:spPr>
                <a:xfrm flipV="1">
                  <a:off x="1038740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/>
                <p:cNvCxnSpPr/>
                <p:nvPr/>
              </p:nvCxnSpPr>
              <p:spPr>
                <a:xfrm flipV="1">
                  <a:off x="1845245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433" name="Oval 432"/>
                <p:cNvSpPr/>
                <p:nvPr/>
              </p:nvSpPr>
              <p:spPr>
                <a:xfrm rot="16200000" flipH="1">
                  <a:off x="1023213" y="2376847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4" name="Oval 433"/>
                <p:cNvSpPr/>
                <p:nvPr/>
              </p:nvSpPr>
              <p:spPr>
                <a:xfrm rot="16200000" flipH="1">
                  <a:off x="1833031" y="2376848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5" name="Oval 434"/>
                <p:cNvSpPr/>
                <p:nvPr/>
              </p:nvSpPr>
              <p:spPr>
                <a:xfrm rot="16200000" flipH="1">
                  <a:off x="883879" y="2664729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6" name="Oval 435"/>
                <p:cNvSpPr/>
                <p:nvPr/>
              </p:nvSpPr>
              <p:spPr>
                <a:xfrm rot="16200000" flipH="1">
                  <a:off x="1979194" y="2664730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5" name="Group 374"/>
              <p:cNvGrpSpPr/>
              <p:nvPr/>
            </p:nvGrpSpPr>
            <p:grpSpPr>
              <a:xfrm>
                <a:off x="4297418" y="4089044"/>
                <a:ext cx="1122747" cy="537013"/>
                <a:chOff x="883879" y="2376847"/>
                <a:chExt cx="1122747" cy="537013"/>
              </a:xfrm>
            </p:grpSpPr>
            <p:grpSp>
              <p:nvGrpSpPr>
                <p:cNvPr id="388" name="Group 387"/>
                <p:cNvGrpSpPr/>
                <p:nvPr/>
              </p:nvGrpSpPr>
              <p:grpSpPr>
                <a:xfrm rot="5400000">
                  <a:off x="1307574" y="2419980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421" name="Isosceles Triangle 420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2" name="Oval 421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89" name="Group 388"/>
                <p:cNvGrpSpPr/>
                <p:nvPr/>
              </p:nvGrpSpPr>
              <p:grpSpPr>
                <a:xfrm rot="16200000">
                  <a:off x="1307574" y="2620578"/>
                  <a:ext cx="268835" cy="317729"/>
                  <a:chOff x="1307574" y="2419980"/>
                  <a:chExt cx="268835" cy="317729"/>
                </a:xfrm>
              </p:grpSpPr>
              <p:sp>
                <p:nvSpPr>
                  <p:cNvPr id="419" name="Isosceles Triangle 418"/>
                  <p:cNvSpPr/>
                  <p:nvPr/>
                </p:nvSpPr>
                <p:spPr>
                  <a:xfrm>
                    <a:off x="1307574" y="2468874"/>
                    <a:ext cx="268835" cy="268835"/>
                  </a:xfrm>
                  <a:prstGeom prst="triangl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1419132" y="2419980"/>
                    <a:ext cx="45719" cy="4571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390" name="Straight Connector 389"/>
                <p:cNvCxnSpPr>
                  <a:stCxn id="422" idx="0"/>
                </p:cNvCxnSpPr>
                <p:nvPr/>
              </p:nvCxnSpPr>
              <p:spPr>
                <a:xfrm flipV="1">
                  <a:off x="1600856" y="2578844"/>
                  <a:ext cx="90769" cy="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91" name="Straight Connector 390"/>
                <p:cNvCxnSpPr/>
                <p:nvPr/>
              </p:nvCxnSpPr>
              <p:spPr>
                <a:xfrm>
                  <a:off x="1691625" y="2578845"/>
                  <a:ext cx="0" cy="2005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92" name="Straight Connector 391"/>
                <p:cNvCxnSpPr>
                  <a:endCxn id="419" idx="3"/>
                </p:cNvCxnSpPr>
                <p:nvPr/>
              </p:nvCxnSpPr>
              <p:spPr>
                <a:xfrm flipH="1">
                  <a:off x="1600856" y="2779442"/>
                  <a:ext cx="9076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grpSp>
              <p:nvGrpSpPr>
                <p:cNvPr id="393" name="Group 392"/>
                <p:cNvGrpSpPr/>
                <p:nvPr/>
              </p:nvGrpSpPr>
              <p:grpSpPr>
                <a:xfrm rot="10800000">
                  <a:off x="1192358" y="2578844"/>
                  <a:ext cx="90769" cy="200598"/>
                  <a:chOff x="1753256" y="2731244"/>
                  <a:chExt cx="90769" cy="200598"/>
                </a:xfrm>
              </p:grpSpPr>
              <p:cxnSp>
                <p:nvCxnSpPr>
                  <p:cNvPr id="416" name="Straight Connector 415"/>
                  <p:cNvCxnSpPr/>
                  <p:nvPr/>
                </p:nvCxnSpPr>
                <p:spPr>
                  <a:xfrm flipV="1">
                    <a:off x="1753256" y="2731244"/>
                    <a:ext cx="90769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7" name="Straight Connector 416"/>
                  <p:cNvCxnSpPr/>
                  <p:nvPr/>
                </p:nvCxnSpPr>
                <p:spPr>
                  <a:xfrm>
                    <a:off x="1844025" y="2731245"/>
                    <a:ext cx="0" cy="2005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8" name="Straight Connector 417"/>
                  <p:cNvCxnSpPr/>
                  <p:nvPr/>
                </p:nvCxnSpPr>
                <p:spPr>
                  <a:xfrm flipH="1">
                    <a:off x="1753256" y="2931842"/>
                    <a:ext cx="9076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94" name="Group 393"/>
                <p:cNvGrpSpPr/>
                <p:nvPr/>
              </p:nvGrpSpPr>
              <p:grpSpPr>
                <a:xfrm>
                  <a:off x="1677909" y="2545685"/>
                  <a:ext cx="320956" cy="147174"/>
                  <a:chOff x="1677909" y="2545685"/>
                  <a:chExt cx="320956" cy="147174"/>
                </a:xfrm>
              </p:grpSpPr>
              <p:sp>
                <p:nvSpPr>
                  <p:cNvPr id="409" name="Oval 408"/>
                  <p:cNvSpPr/>
                  <p:nvPr/>
                </p:nvSpPr>
                <p:spPr>
                  <a:xfrm rot="5400000">
                    <a:off x="1677909" y="26654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410" name="Straight Connector 409"/>
                  <p:cNvCxnSpPr>
                    <a:stCxn id="409" idx="0"/>
                  </p:cNvCxnSpPr>
                  <p:nvPr/>
                </p:nvCxnSpPr>
                <p:spPr>
                  <a:xfrm>
                    <a:off x="1705341" y="26791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Straight Connector 410"/>
                  <p:cNvCxnSpPr/>
                  <p:nvPr/>
                </p:nvCxnSpPr>
                <p:spPr>
                  <a:xfrm flipV="1">
                    <a:off x="1768435" y="25788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Straight Connector 411"/>
                  <p:cNvCxnSpPr/>
                  <p:nvPr/>
                </p:nvCxnSpPr>
                <p:spPr>
                  <a:xfrm>
                    <a:off x="1768435" y="25788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Straight Connector 412"/>
                  <p:cNvCxnSpPr/>
                  <p:nvPr/>
                </p:nvCxnSpPr>
                <p:spPr>
                  <a:xfrm>
                    <a:off x="1922055" y="25788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Straight Connector 413"/>
                  <p:cNvCxnSpPr/>
                  <p:nvPr/>
                </p:nvCxnSpPr>
                <p:spPr>
                  <a:xfrm>
                    <a:off x="1768435" y="25456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5" name="Straight Connector 414"/>
                  <p:cNvCxnSpPr/>
                  <p:nvPr/>
                </p:nvCxnSpPr>
                <p:spPr>
                  <a:xfrm>
                    <a:off x="1922055" y="26791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95" name="Group 394"/>
                <p:cNvGrpSpPr/>
                <p:nvPr/>
              </p:nvGrpSpPr>
              <p:grpSpPr>
                <a:xfrm flipH="1">
                  <a:off x="885120" y="2545685"/>
                  <a:ext cx="320956" cy="147174"/>
                  <a:chOff x="1830309" y="2698085"/>
                  <a:chExt cx="320956" cy="147174"/>
                </a:xfrm>
              </p:grpSpPr>
              <p:sp>
                <p:nvSpPr>
                  <p:cNvPr id="402" name="Oval 401"/>
                  <p:cNvSpPr/>
                  <p:nvPr/>
                </p:nvSpPr>
                <p:spPr>
                  <a:xfrm rot="5400000">
                    <a:off x="1830309" y="2817827"/>
                    <a:ext cx="27432" cy="2743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403" name="Straight Connector 402"/>
                  <p:cNvCxnSpPr>
                    <a:stCxn id="402" idx="0"/>
                  </p:cNvCxnSpPr>
                  <p:nvPr/>
                </p:nvCxnSpPr>
                <p:spPr>
                  <a:xfrm>
                    <a:off x="1857741" y="2831543"/>
                    <a:ext cx="6309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4" name="Straight Connector 403"/>
                  <p:cNvCxnSpPr/>
                  <p:nvPr/>
                </p:nvCxnSpPr>
                <p:spPr>
                  <a:xfrm flipV="1">
                    <a:off x="1920835" y="2731245"/>
                    <a:ext cx="0" cy="10029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5" name="Straight Connector 404"/>
                  <p:cNvCxnSpPr/>
                  <p:nvPr/>
                </p:nvCxnSpPr>
                <p:spPr>
                  <a:xfrm>
                    <a:off x="1920835" y="2731244"/>
                    <a:ext cx="15362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6" name="Straight Connector 405"/>
                  <p:cNvCxnSpPr/>
                  <p:nvPr/>
                </p:nvCxnSpPr>
                <p:spPr>
                  <a:xfrm>
                    <a:off x="2074455" y="2731245"/>
                    <a:ext cx="0" cy="10029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7" name="Straight Connector 406"/>
                  <p:cNvCxnSpPr/>
                  <p:nvPr/>
                </p:nvCxnSpPr>
                <p:spPr>
                  <a:xfrm>
                    <a:off x="1920835" y="2698085"/>
                    <a:ext cx="15362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8" name="Straight Connector 407"/>
                  <p:cNvCxnSpPr/>
                  <p:nvPr/>
                </p:nvCxnSpPr>
                <p:spPr>
                  <a:xfrm>
                    <a:off x="2074455" y="2831542"/>
                    <a:ext cx="768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396" name="Straight Connector 395"/>
                <p:cNvCxnSpPr/>
                <p:nvPr/>
              </p:nvCxnSpPr>
              <p:spPr>
                <a:xfrm flipV="1">
                  <a:off x="1038740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97" name="Straight Connector 396"/>
                <p:cNvCxnSpPr/>
                <p:nvPr/>
              </p:nvCxnSpPr>
              <p:spPr>
                <a:xfrm flipV="1">
                  <a:off x="1845245" y="2392065"/>
                  <a:ext cx="0" cy="153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398" name="Oval 397"/>
                <p:cNvSpPr/>
                <p:nvPr/>
              </p:nvSpPr>
              <p:spPr>
                <a:xfrm rot="16200000" flipH="1">
                  <a:off x="1023213" y="2376847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Oval 398"/>
                <p:cNvSpPr/>
                <p:nvPr/>
              </p:nvSpPr>
              <p:spPr>
                <a:xfrm rot="16200000" flipH="1">
                  <a:off x="1833031" y="2376848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Oval 399"/>
                <p:cNvSpPr/>
                <p:nvPr/>
              </p:nvSpPr>
              <p:spPr>
                <a:xfrm rot="16200000" flipH="1">
                  <a:off x="883879" y="2664729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1" name="Oval 400"/>
                <p:cNvSpPr/>
                <p:nvPr/>
              </p:nvSpPr>
              <p:spPr>
                <a:xfrm rot="16200000" flipH="1">
                  <a:off x="1979194" y="2664730"/>
                  <a:ext cx="27432" cy="2743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76" name="TextBox 375"/>
              <p:cNvSpPr txBox="1"/>
              <p:nvPr/>
            </p:nvSpPr>
            <p:spPr>
              <a:xfrm>
                <a:off x="1128402" y="2903798"/>
                <a:ext cx="9217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WL[0]</a:t>
                </a:r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>
                <a:off x="1128402" y="3467405"/>
                <a:ext cx="9217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WL[1]</a:t>
                </a:r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1128402" y="4043480"/>
                <a:ext cx="9217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WL[2]</a:t>
                </a:r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1952950" y="4657728"/>
                <a:ext cx="929230" cy="30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BL[0]</a:t>
                </a:r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>
                <a:off x="3183070" y="4657728"/>
                <a:ext cx="9217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BL[1]</a:t>
                </a: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418379" y="4657728"/>
                <a:ext cx="9217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BL[2]</a:t>
                </a:r>
              </a:p>
            </p:txBody>
          </p:sp>
          <p:cxnSp>
            <p:nvCxnSpPr>
              <p:cNvPr id="382" name="Straight Arrow Connector 381"/>
              <p:cNvCxnSpPr/>
              <p:nvPr/>
            </p:nvCxnSpPr>
            <p:spPr>
              <a:xfrm flipH="1" flipV="1">
                <a:off x="1908034" y="4657960"/>
                <a:ext cx="244451" cy="1538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3" name="Straight Arrow Connector 382"/>
              <p:cNvCxnSpPr/>
              <p:nvPr/>
            </p:nvCxnSpPr>
            <p:spPr>
              <a:xfrm flipV="1">
                <a:off x="2676134" y="4657960"/>
                <a:ext cx="244451" cy="1538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4" name="Straight Arrow Connector 383"/>
              <p:cNvCxnSpPr/>
              <p:nvPr/>
            </p:nvCxnSpPr>
            <p:spPr>
              <a:xfrm flipH="1" flipV="1">
                <a:off x="3136994" y="4657960"/>
                <a:ext cx="244451" cy="1538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5" name="Straight Arrow Connector 384"/>
              <p:cNvCxnSpPr/>
              <p:nvPr/>
            </p:nvCxnSpPr>
            <p:spPr>
              <a:xfrm flipV="1">
                <a:off x="3905094" y="4657960"/>
                <a:ext cx="244451" cy="1538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6" name="Straight Arrow Connector 385"/>
              <p:cNvCxnSpPr/>
              <p:nvPr/>
            </p:nvCxnSpPr>
            <p:spPr>
              <a:xfrm flipH="1" flipV="1">
                <a:off x="4365954" y="4657960"/>
                <a:ext cx="244451" cy="1538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7" name="Straight Arrow Connector 386"/>
              <p:cNvCxnSpPr/>
              <p:nvPr/>
            </p:nvCxnSpPr>
            <p:spPr>
              <a:xfrm flipV="1">
                <a:off x="5134054" y="4657960"/>
                <a:ext cx="244451" cy="1538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359" name="Left Brace 358"/>
            <p:cNvSpPr/>
            <p:nvPr/>
          </p:nvSpPr>
          <p:spPr>
            <a:xfrm>
              <a:off x="2225282" y="1219398"/>
              <a:ext cx="403249" cy="2150227"/>
            </a:xfrm>
            <a:prstGeom prst="leftBrace">
              <a:avLst/>
            </a:prstGeom>
            <a:noFill/>
            <a:ln w="25400" cap="flat" cmpd="sng" algn="ctr">
              <a:solidFill>
                <a:srgbClr val="AD010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 rot="16200000">
              <a:off x="1368910" y="2057447"/>
              <a:ext cx="1197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 rows</a:t>
              </a:r>
            </a:p>
          </p:txBody>
        </p:sp>
        <p:sp>
          <p:nvSpPr>
            <p:cNvPr id="361" name="Left Brace 360"/>
            <p:cNvSpPr/>
            <p:nvPr/>
          </p:nvSpPr>
          <p:spPr>
            <a:xfrm rot="16200000">
              <a:off x="4738298" y="1665462"/>
              <a:ext cx="403249" cy="4333574"/>
            </a:xfrm>
            <a:prstGeom prst="leftBrace">
              <a:avLst/>
            </a:prstGeom>
            <a:noFill/>
            <a:ln w="25400" cap="flat" cmpd="sng" algn="ctr">
              <a:solidFill>
                <a:srgbClr val="AD010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4131044" y="4096594"/>
              <a:ext cx="1912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 columns</a:t>
              </a:r>
            </a:p>
          </p:txBody>
        </p:sp>
      </p:grpSp>
      <p:sp>
        <p:nvSpPr>
          <p:cNvPr id="709" name="TextBox 708"/>
          <p:cNvSpPr txBox="1"/>
          <p:nvPr/>
        </p:nvSpPr>
        <p:spPr>
          <a:xfrm>
            <a:off x="618895" y="838200"/>
            <a:ext cx="290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SRAM crossbar:</a:t>
            </a:r>
          </a:p>
        </p:txBody>
      </p:sp>
      <p:sp>
        <p:nvSpPr>
          <p:cNvPr id="710" name="TextBox 709"/>
          <p:cNvSpPr txBox="1"/>
          <p:nvPr/>
        </p:nvSpPr>
        <p:spPr>
          <a:xfrm>
            <a:off x="4598374" y="838200"/>
            <a:ext cx="2996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ReRAM crossbar:</a:t>
            </a:r>
          </a:p>
        </p:txBody>
      </p:sp>
      <p:sp>
        <p:nvSpPr>
          <p:cNvPr id="711" name="TextBox 710"/>
          <p:cNvSpPr txBox="1"/>
          <p:nvPr/>
        </p:nvSpPr>
        <p:spPr>
          <a:xfrm>
            <a:off x="157878" y="4391561"/>
            <a:ext cx="4340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SRAMs must be read one row at a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time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charges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M columns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;</a:t>
            </a: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E  = N Rows x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O(N)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wire length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x M Columns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    ~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O(N</a:t>
            </a:r>
            <a:r>
              <a:rPr kumimoji="0" lang="en-US" b="1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×M)</a:t>
            </a:r>
          </a:p>
        </p:txBody>
      </p:sp>
      <p:sp>
        <p:nvSpPr>
          <p:cNvPr id="712" name="Rectangle 711"/>
          <p:cNvSpPr/>
          <p:nvPr/>
        </p:nvSpPr>
        <p:spPr>
          <a:xfrm>
            <a:off x="206091" y="5867400"/>
            <a:ext cx="7666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Implication: </a:t>
            </a:r>
            <a:r>
              <a:rPr lang="en-US" b="1" kern="0" dirty="0" smtClean="0">
                <a:solidFill>
                  <a:srgbClr val="618FFD">
                    <a:lumMod val="50000"/>
                  </a:srgbClr>
                </a:solidFill>
                <a:latin typeface="Calibri" panose="020F0502020204030204" pitchFamily="34" charset="0"/>
              </a:rPr>
              <a:t>Crossbar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 is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O(N)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better than SRAM 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in energy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consumption for vector-matrix multiply computations</a:t>
            </a:r>
          </a:p>
        </p:txBody>
      </p:sp>
      <p:sp>
        <p:nvSpPr>
          <p:cNvPr id="7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517867"/>
            <a:ext cx="609600" cy="374650"/>
          </a:xfrm>
        </p:spPr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HAANA Crossbar Accelerator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24776"/>
            <a:ext cx="4888916" cy="4847424"/>
          </a:xfrm>
        </p:spPr>
        <p:txBody>
          <a:bodyPr/>
          <a:lstStyle/>
          <a:p>
            <a:r>
              <a:rPr lang="en-US" sz="2000" b="1" dirty="0" smtClean="0"/>
              <a:t>Initial work by several groups indicates order of magnitude energy efficiency gains are possible using a ReRAM accelerator</a:t>
            </a:r>
          </a:p>
          <a:p>
            <a:r>
              <a:rPr lang="en-US" sz="2000" b="1" dirty="0" smtClean="0"/>
              <a:t>The assumptions and outcomes of these models vary significantly </a:t>
            </a:r>
            <a:endParaRPr lang="en-US" sz="2000" b="1" dirty="0"/>
          </a:p>
          <a:p>
            <a:r>
              <a:rPr lang="en-US" sz="2000" b="1" dirty="0" smtClean="0"/>
              <a:t>HAANA goal: develop a Multiscale </a:t>
            </a:r>
            <a:r>
              <a:rPr lang="en-US" sz="2000" b="1" dirty="0" err="1" smtClean="0"/>
              <a:t>CoDesign</a:t>
            </a:r>
            <a:r>
              <a:rPr lang="en-US" sz="2000" b="1" dirty="0" smtClean="0"/>
              <a:t> Framework which can evaluate our neural crossbar accelerator algorithms, architectures, and devices on a “level playing field”</a:t>
            </a:r>
          </a:p>
          <a:p>
            <a:r>
              <a:rPr lang="en-US" sz="2000" b="1" dirty="0" smtClean="0"/>
              <a:t>Evaluate architectures and devices for </a:t>
            </a:r>
            <a:r>
              <a:rPr lang="en-US" sz="2000" b="1" dirty="0" smtClean="0">
                <a:solidFill>
                  <a:srgbClr val="0070C0"/>
                </a:solidFill>
              </a:rPr>
              <a:t>accuracy, energy, perf.</a:t>
            </a:r>
          </a:p>
          <a:p>
            <a:r>
              <a:rPr lang="en-US" sz="2000" b="1" dirty="0" smtClean="0"/>
              <a:t>Once a clear energy advantage demonstrated, move forward with technology development</a:t>
            </a:r>
            <a:endParaRPr lang="en-US" sz="2000" b="1" dirty="0"/>
          </a:p>
          <a:p>
            <a:endParaRPr lang="en-US" sz="2000" b="1" dirty="0"/>
          </a:p>
          <a:p>
            <a:endParaRPr lang="en-US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334000" y="1219200"/>
            <a:ext cx="3383398" cy="2956858"/>
            <a:chOff x="249956" y="1393854"/>
            <a:chExt cx="2958203" cy="2585267"/>
          </a:xfrm>
        </p:grpSpPr>
        <p:sp>
          <p:nvSpPr>
            <p:cNvPr id="9" name="Rounded Rectangle 8"/>
            <p:cNvSpPr/>
            <p:nvPr/>
          </p:nvSpPr>
          <p:spPr>
            <a:xfrm>
              <a:off x="819925" y="1803879"/>
              <a:ext cx="731520" cy="731520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Neural Core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615774" y="1730436"/>
              <a:ext cx="130845" cy="125574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 flipV="1">
              <a:off x="2613362" y="2759793"/>
              <a:ext cx="130845" cy="125574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 flipV="1">
              <a:off x="1500994" y="2752295"/>
              <a:ext cx="130845" cy="125574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 flipV="1">
              <a:off x="1515528" y="1737374"/>
              <a:ext cx="130845" cy="125574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" name="Rectangle 14"/>
            <p:cNvSpPr/>
            <p:nvPr/>
          </p:nvSpPr>
          <p:spPr>
            <a:xfrm>
              <a:off x="568437" y="1396256"/>
              <a:ext cx="141312" cy="2582865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61413" y="1393854"/>
              <a:ext cx="141312" cy="2582865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81009" y="1393854"/>
              <a:ext cx="141312" cy="2582865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1672441" y="179601"/>
              <a:ext cx="123826" cy="2947611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1666002" y="1209296"/>
              <a:ext cx="123826" cy="2947611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1661849" y="2255735"/>
              <a:ext cx="123826" cy="2947611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04340" y="2566265"/>
              <a:ext cx="261690" cy="229307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17704" y="2566265"/>
              <a:ext cx="261690" cy="229307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8248" y="2568667"/>
              <a:ext cx="261690" cy="229307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99355" y="1547489"/>
              <a:ext cx="261690" cy="229307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12720" y="1547489"/>
              <a:ext cx="261690" cy="229307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3263" y="1549891"/>
              <a:ext cx="261690" cy="229307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04340" y="3601747"/>
              <a:ext cx="261690" cy="229307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17704" y="3601747"/>
              <a:ext cx="261690" cy="229307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8248" y="3604149"/>
              <a:ext cx="261690" cy="229307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2869" y="3582431"/>
              <a:ext cx="747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Bus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4060" y="3583592"/>
              <a:ext cx="747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Bus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0408" y="2546698"/>
              <a:ext cx="747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Bus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7475" y="1507644"/>
              <a:ext cx="747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Bus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74720" y="1507644"/>
              <a:ext cx="747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Bus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93267" y="2540013"/>
              <a:ext cx="747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Bus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934436" y="1803879"/>
              <a:ext cx="731520" cy="731520"/>
            </a:xfrm>
            <a:prstGeom prst="roundRect">
              <a:avLst/>
            </a:prstGeom>
            <a:solidFill>
              <a:srgbClr val="009D00">
                <a:lumMod val="20000"/>
                <a:lumOff val="80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Digital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Core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934436" y="2845310"/>
              <a:ext cx="731520" cy="731520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Neural Core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19925" y="2845310"/>
              <a:ext cx="731520" cy="731520"/>
            </a:xfrm>
            <a:prstGeom prst="roundRect">
              <a:avLst/>
            </a:prstGeom>
            <a:solidFill>
              <a:srgbClr val="009D00">
                <a:lumMod val="20000"/>
                <a:lumOff val="80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Digital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Core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617" y="4357693"/>
            <a:ext cx="2107374" cy="1898110"/>
          </a:xfrm>
          <a:prstGeom prst="rect">
            <a:avLst/>
          </a:prstGeom>
        </p:spPr>
      </p:pic>
      <p:cxnSp>
        <p:nvCxnSpPr>
          <p:cNvPr id="242" name="Straight Arrow Connector 241"/>
          <p:cNvCxnSpPr/>
          <p:nvPr/>
        </p:nvCxnSpPr>
        <p:spPr>
          <a:xfrm>
            <a:off x="7513334" y="3585112"/>
            <a:ext cx="17351" cy="79642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49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HAANA Crossbar </a:t>
            </a:r>
            <a:r>
              <a:rPr lang="en-US" dirty="0"/>
              <a:t>Accelerator </a:t>
            </a:r>
            <a:r>
              <a:rPr lang="en-US" dirty="0" smtClean="0"/>
              <a:t>Model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1990" y="10668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Algorithm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330" y="1185446"/>
            <a:ext cx="4203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Cross-Sim Numerical Model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2273523" y="2209799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73523" y="3352798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Crossbar Circuits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3523" y="4504264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Devices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0" y="5647263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Materials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330" y="2133600"/>
            <a:ext cx="4203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Cross-Sim Numerical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CACTI/</a:t>
            </a:r>
            <a:r>
              <a:rPr lang="en-US" sz="1600" b="1" dirty="0" err="1" smtClean="0"/>
              <a:t>McPAT</a:t>
            </a:r>
            <a:r>
              <a:rPr lang="en-US" sz="1600" b="1" dirty="0" smtClean="0"/>
              <a:t> model </a:t>
            </a:r>
            <a:r>
              <a:rPr lang="en-US" sz="1600" b="1" smtClean="0"/>
              <a:t>of Energy </a:t>
            </a:r>
            <a:r>
              <a:rPr lang="en-US" sz="1600" b="1" dirty="0" smtClean="0"/>
              <a:t>and Performance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6" y="4400500"/>
            <a:ext cx="1235075" cy="88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8100" y="1069021"/>
            <a:ext cx="2209800" cy="8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4" y="3135742"/>
            <a:ext cx="1181530" cy="112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788330" y="3352800"/>
            <a:ext cx="420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Cross-Sim Numerical Simulator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Cross-Sim </a:t>
            </a:r>
            <a:r>
              <a:rPr lang="en-US" sz="1600" b="1" dirty="0" err="1"/>
              <a:t>Xyce</a:t>
            </a:r>
            <a:r>
              <a:rPr lang="en-US" sz="1600" b="1" dirty="0"/>
              <a:t> </a:t>
            </a:r>
            <a:r>
              <a:rPr lang="en-US" sz="1600" b="1" dirty="0" smtClean="0"/>
              <a:t>Simulator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88330" y="4419600"/>
            <a:ext cx="4279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Xyce</a:t>
            </a:r>
            <a:r>
              <a:rPr lang="en-US" sz="1600" b="1" dirty="0" smtClean="0"/>
              <a:t>-Based Compact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REOS (SNL), Charon (SNL), and other Continuum Device models</a:t>
            </a:r>
          </a:p>
        </p:txBody>
      </p:sp>
      <p:sp>
        <p:nvSpPr>
          <p:cNvPr id="8" name="Up-Down Arrow 7"/>
          <p:cNvSpPr/>
          <p:nvPr/>
        </p:nvSpPr>
        <p:spPr>
          <a:xfrm>
            <a:off x="3418815" y="1684867"/>
            <a:ext cx="211953" cy="50853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-Down Arrow 30"/>
          <p:cNvSpPr/>
          <p:nvPr/>
        </p:nvSpPr>
        <p:spPr>
          <a:xfrm>
            <a:off x="3418814" y="2843255"/>
            <a:ext cx="211953" cy="50853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-Down Arrow 31"/>
          <p:cNvSpPr/>
          <p:nvPr/>
        </p:nvSpPr>
        <p:spPr>
          <a:xfrm>
            <a:off x="3418813" y="3982917"/>
            <a:ext cx="211953" cy="50853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-Down Arrow 32"/>
          <p:cNvSpPr/>
          <p:nvPr/>
        </p:nvSpPr>
        <p:spPr>
          <a:xfrm>
            <a:off x="3418488" y="5125920"/>
            <a:ext cx="211953" cy="50853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2"/>
          <a:stretch/>
        </p:blipFill>
        <p:spPr bwMode="auto">
          <a:xfrm>
            <a:off x="557439" y="5458679"/>
            <a:ext cx="1295400" cy="8825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88330" y="5757446"/>
            <a:ext cx="4203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DFT (VASP) of oxides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767" y="1945977"/>
            <a:ext cx="1219200" cy="10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962400" y="2281292"/>
            <a:ext cx="1673947" cy="1692178"/>
            <a:chOff x="4876800" y="2727422"/>
            <a:chExt cx="1673947" cy="1692178"/>
          </a:xfrm>
          <a:solidFill>
            <a:schemeClr val="accent1"/>
          </a:solidFill>
        </p:grpSpPr>
        <p:grpSp>
          <p:nvGrpSpPr>
            <p:cNvPr id="6" name="Group 5"/>
            <p:cNvGrpSpPr/>
            <p:nvPr/>
          </p:nvGrpSpPr>
          <p:grpSpPr>
            <a:xfrm rot="2742379">
              <a:off x="5007451" y="360432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7" name="Straight Connector 6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 rot="2742379">
              <a:off x="5517991" y="360521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145" name="Straight Connector 144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 rot="2742379">
              <a:off x="6051391" y="360521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232" name="Straight Connector 231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Oval 233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6" name="Straight Connector 235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rot="2742379">
              <a:off x="5013397" y="416058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25" name="Straight Connector 24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/>
          </p:nvGrpSpPr>
          <p:grpSpPr>
            <a:xfrm rot="2742379">
              <a:off x="5523937" y="416147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163" name="Straight Connector 162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/>
            <p:cNvGrpSpPr/>
            <p:nvPr/>
          </p:nvGrpSpPr>
          <p:grpSpPr>
            <a:xfrm rot="2742379">
              <a:off x="6057337" y="416147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250" name="Straight Connector 249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Oval 251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4" name="Straight Connector 253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 rot="2742379">
              <a:off x="5008493" y="3074174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61" name="Straight Connector 60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4876800" y="2727422"/>
              <a:ext cx="1673947" cy="1692178"/>
              <a:chOff x="4871982" y="1472982"/>
              <a:chExt cx="2237245" cy="2261611"/>
            </a:xfrm>
            <a:grpFill/>
            <a:effectLst/>
          </p:grpSpPr>
          <p:grpSp>
            <p:nvGrpSpPr>
              <p:cNvPr id="42" name="Group 41"/>
              <p:cNvGrpSpPr/>
              <p:nvPr/>
            </p:nvGrpSpPr>
            <p:grpSpPr>
              <a:xfrm>
                <a:off x="5365463" y="1472982"/>
                <a:ext cx="1387873" cy="2261611"/>
                <a:chOff x="5365463" y="1472982"/>
                <a:chExt cx="1387873" cy="2945501"/>
              </a:xfrm>
              <a:grpFill/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5365463" y="1472982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H="1">
                  <a:off x="6050330" y="1474184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H="1">
                  <a:off x="6753336" y="1474184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4871982" y="1860484"/>
                <a:ext cx="2237245" cy="1442438"/>
                <a:chOff x="4871982" y="1860484"/>
                <a:chExt cx="2626533" cy="1442438"/>
              </a:xfrm>
              <a:grpFill/>
            </p:grpSpPr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4871982" y="2570455"/>
                  <a:ext cx="2626533" cy="2084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4871982" y="3302922"/>
                  <a:ext cx="2626533" cy="0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4871982" y="1860484"/>
                  <a:ext cx="2626533" cy="0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8" name="Group 197"/>
            <p:cNvGrpSpPr/>
            <p:nvPr/>
          </p:nvGrpSpPr>
          <p:grpSpPr>
            <a:xfrm rot="2742379">
              <a:off x="5519033" y="307507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199" name="Straight Connector 198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3" name="Straight Connector 202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284"/>
            <p:cNvGrpSpPr/>
            <p:nvPr/>
          </p:nvGrpSpPr>
          <p:grpSpPr>
            <a:xfrm rot="2742379">
              <a:off x="6052433" y="307507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286" name="Straight Connector 285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Oval 287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0" name="Straight Connector 289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9" name="TextBox 388"/>
          <p:cNvSpPr txBox="1"/>
          <p:nvPr/>
        </p:nvSpPr>
        <p:spPr>
          <a:xfrm>
            <a:off x="3200400" y="4857690"/>
            <a:ext cx="4572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53200" y="2457510"/>
            <a:ext cx="1752600" cy="147639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05600" y="255683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Digital </a:t>
            </a:r>
            <a:r>
              <a:rPr lang="en-US" dirty="0" smtClean="0">
                <a:solidFill>
                  <a:prstClr val="black"/>
                </a:solidFill>
              </a:rPr>
              <a:t>Core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6781976" y="3030312"/>
          <a:ext cx="1295224" cy="66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4" name="Equation" r:id="rId3" imgW="787320" imgH="406080" progId="Equation.3">
                  <p:embed/>
                </p:oleObj>
              </mc:Choice>
              <mc:Fallback>
                <p:oleObj name="Equation" r:id="rId3" imgW="787320" imgH="406080" progId="Equation.3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976" y="3030312"/>
                        <a:ext cx="1295224" cy="668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>
            <a:stCxn id="389" idx="0"/>
          </p:cNvCxnSpPr>
          <p:nvPr/>
        </p:nvCxnSpPr>
        <p:spPr>
          <a:xfrm flipV="1">
            <a:off x="3429000" y="3067110"/>
            <a:ext cx="0" cy="179058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429000" y="3067110"/>
            <a:ext cx="4572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841420" y="4038658"/>
            <a:ext cx="6044" cy="349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102495" y="4362510"/>
          <a:ext cx="15255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5" name="Equation" r:id="rId5" imgW="927000" imgH="342720" progId="Equation.3">
                  <p:embed/>
                </p:oleObj>
              </mc:Choice>
              <mc:Fallback>
                <p:oleObj name="Equation" r:id="rId5" imgW="927000" imgH="34272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495" y="4362510"/>
                        <a:ext cx="15255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/>
          <p:cNvCxnSpPr/>
          <p:nvPr/>
        </p:nvCxnSpPr>
        <p:spPr>
          <a:xfrm>
            <a:off x="5636347" y="4667310"/>
            <a:ext cx="3834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019800" y="3206327"/>
            <a:ext cx="0" cy="14609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51" idx="1"/>
          </p:cNvCxnSpPr>
          <p:nvPr/>
        </p:nvCxnSpPr>
        <p:spPr>
          <a:xfrm flipV="1">
            <a:off x="6019800" y="3195710"/>
            <a:ext cx="533400" cy="3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1" idx="0"/>
          </p:cNvCxnSpPr>
          <p:nvPr/>
        </p:nvCxnSpPr>
        <p:spPr>
          <a:xfrm flipV="1">
            <a:off x="7429500" y="2076510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7239000" y="1676400"/>
            <a:ext cx="4572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0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13885" y="985720"/>
            <a:ext cx="136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O(N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smtClean="0">
                <a:solidFill>
                  <a:prstClr val="black"/>
                </a:solidFill>
              </a:rPr>
              <a:t>) Operations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6720461" y="985720"/>
            <a:ext cx="136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O(N</a:t>
            </a:r>
            <a:r>
              <a:rPr lang="en-US" smtClean="0">
                <a:solidFill>
                  <a:prstClr val="black"/>
                </a:solidFill>
              </a:rPr>
              <a:t>) Operations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65152" y="2654661"/>
            <a:ext cx="457200" cy="4572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950952" y="2654661"/>
            <a:ext cx="457200" cy="4572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1636752" y="2654661"/>
            <a:ext cx="457200" cy="4572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65152" y="441960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950952" y="441960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1636752" y="441960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5" name="Group 274"/>
          <p:cNvGrpSpPr/>
          <p:nvPr/>
        </p:nvGrpSpPr>
        <p:grpSpPr>
          <a:xfrm>
            <a:off x="493752" y="3111861"/>
            <a:ext cx="1371600" cy="1307739"/>
            <a:chOff x="493752" y="3111861"/>
            <a:chExt cx="1371600" cy="1307739"/>
          </a:xfrm>
        </p:grpSpPr>
        <p:cxnSp>
          <p:nvCxnSpPr>
            <p:cNvPr id="276" name="Straight Connector 275"/>
            <p:cNvCxnSpPr>
              <a:stCxn id="272" idx="0"/>
              <a:endCxn id="269" idx="4"/>
            </p:cNvCxnSpPr>
            <p:nvPr/>
          </p:nvCxnSpPr>
          <p:spPr>
            <a:xfrm flipV="1">
              <a:off x="493752" y="3111861"/>
              <a:ext cx="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72" idx="0"/>
              <a:endCxn id="270" idx="4"/>
            </p:cNvCxnSpPr>
            <p:nvPr/>
          </p:nvCxnSpPr>
          <p:spPr>
            <a:xfrm flipV="1">
              <a:off x="493752" y="3111861"/>
              <a:ext cx="6858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72" idx="0"/>
              <a:endCxn id="271" idx="4"/>
            </p:cNvCxnSpPr>
            <p:nvPr/>
          </p:nvCxnSpPr>
          <p:spPr>
            <a:xfrm flipV="1">
              <a:off x="493752" y="3111861"/>
              <a:ext cx="13716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73" idx="0"/>
              <a:endCxn id="269" idx="4"/>
            </p:cNvCxnSpPr>
            <p:nvPr/>
          </p:nvCxnSpPr>
          <p:spPr>
            <a:xfrm flipH="1" flipV="1">
              <a:off x="493752" y="3111861"/>
              <a:ext cx="6858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73" idx="0"/>
              <a:endCxn id="270" idx="4"/>
            </p:cNvCxnSpPr>
            <p:nvPr/>
          </p:nvCxnSpPr>
          <p:spPr>
            <a:xfrm flipV="1">
              <a:off x="1179552" y="3111861"/>
              <a:ext cx="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73" idx="0"/>
              <a:endCxn id="271" idx="4"/>
            </p:cNvCxnSpPr>
            <p:nvPr/>
          </p:nvCxnSpPr>
          <p:spPr>
            <a:xfrm flipV="1">
              <a:off x="1179552" y="3111861"/>
              <a:ext cx="6858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74" idx="0"/>
              <a:endCxn id="271" idx="4"/>
            </p:cNvCxnSpPr>
            <p:nvPr/>
          </p:nvCxnSpPr>
          <p:spPr>
            <a:xfrm flipV="1">
              <a:off x="1865352" y="3111861"/>
              <a:ext cx="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74" idx="0"/>
              <a:endCxn id="270" idx="4"/>
            </p:cNvCxnSpPr>
            <p:nvPr/>
          </p:nvCxnSpPr>
          <p:spPr>
            <a:xfrm flipH="1" flipV="1">
              <a:off x="1179552" y="3111861"/>
              <a:ext cx="6858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74" idx="0"/>
              <a:endCxn id="269" idx="4"/>
            </p:cNvCxnSpPr>
            <p:nvPr/>
          </p:nvCxnSpPr>
          <p:spPr>
            <a:xfrm flipH="1" flipV="1">
              <a:off x="493752" y="3111861"/>
              <a:ext cx="13716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Oval 302"/>
          <p:cNvSpPr/>
          <p:nvPr/>
        </p:nvSpPr>
        <p:spPr>
          <a:xfrm>
            <a:off x="265152" y="91440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950952" y="91440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1636752" y="91440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6" name="Group 305"/>
          <p:cNvGrpSpPr/>
          <p:nvPr/>
        </p:nvGrpSpPr>
        <p:grpSpPr>
          <a:xfrm>
            <a:off x="975360" y="3517764"/>
            <a:ext cx="1110968" cy="378596"/>
            <a:chOff x="5724140" y="4105275"/>
            <a:chExt cx="1110968" cy="378596"/>
          </a:xfrm>
        </p:grpSpPr>
        <p:sp>
          <p:nvSpPr>
            <p:cNvPr id="307" name="Rectangle 306"/>
            <p:cNvSpPr/>
            <p:nvPr/>
          </p:nvSpPr>
          <p:spPr>
            <a:xfrm>
              <a:off x="5724140" y="4105275"/>
              <a:ext cx="59459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5996908" y="4114539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9" name="Right Arrow 308"/>
            <p:cNvSpPr/>
            <p:nvPr/>
          </p:nvSpPr>
          <p:spPr>
            <a:xfrm rot="16200000">
              <a:off x="5798671" y="4178395"/>
              <a:ext cx="228600" cy="17780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487680" y="1359261"/>
            <a:ext cx="1371600" cy="1307739"/>
            <a:chOff x="722352" y="3645261"/>
            <a:chExt cx="1371600" cy="1307739"/>
          </a:xfrm>
        </p:grpSpPr>
        <p:cxnSp>
          <p:nvCxnSpPr>
            <p:cNvPr id="311" name="Straight Connector 310"/>
            <p:cNvCxnSpPr/>
            <p:nvPr/>
          </p:nvCxnSpPr>
          <p:spPr>
            <a:xfrm flipV="1">
              <a:off x="722352" y="3645261"/>
              <a:ext cx="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722352" y="3645261"/>
              <a:ext cx="6858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V="1">
              <a:off x="722352" y="3645261"/>
              <a:ext cx="13716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H="1" flipV="1">
              <a:off x="722352" y="3645261"/>
              <a:ext cx="6858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1408152" y="3645261"/>
              <a:ext cx="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V="1">
              <a:off x="1408152" y="3645261"/>
              <a:ext cx="6858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V="1">
              <a:off x="2093952" y="3645261"/>
              <a:ext cx="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flipH="1" flipV="1">
              <a:off x="1408152" y="3645261"/>
              <a:ext cx="6858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H="1" flipV="1">
              <a:off x="722352" y="3645261"/>
              <a:ext cx="13716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/>
          <p:cNvGrpSpPr/>
          <p:nvPr/>
        </p:nvGrpSpPr>
        <p:grpSpPr>
          <a:xfrm>
            <a:off x="889281" y="1905000"/>
            <a:ext cx="1110969" cy="378596"/>
            <a:chOff x="5724139" y="4105275"/>
            <a:chExt cx="1110969" cy="378596"/>
          </a:xfrm>
        </p:grpSpPr>
        <p:sp>
          <p:nvSpPr>
            <p:cNvPr id="321" name="Rectangle 320"/>
            <p:cNvSpPr/>
            <p:nvPr/>
          </p:nvSpPr>
          <p:spPr>
            <a:xfrm>
              <a:off x="5724139" y="4105275"/>
              <a:ext cx="84549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5996908" y="4114539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out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3" name="Right Arrow 322"/>
            <p:cNvSpPr/>
            <p:nvPr/>
          </p:nvSpPr>
          <p:spPr>
            <a:xfrm rot="16200000">
              <a:off x="5798671" y="4178395"/>
              <a:ext cx="228600" cy="17780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476250" y="4876800"/>
            <a:ext cx="1371600" cy="1307739"/>
            <a:chOff x="722352" y="3645261"/>
            <a:chExt cx="1371600" cy="1307739"/>
          </a:xfrm>
        </p:grpSpPr>
        <p:cxnSp>
          <p:nvCxnSpPr>
            <p:cNvPr id="325" name="Straight Connector 324"/>
            <p:cNvCxnSpPr/>
            <p:nvPr/>
          </p:nvCxnSpPr>
          <p:spPr>
            <a:xfrm flipV="1">
              <a:off x="722352" y="3645261"/>
              <a:ext cx="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722352" y="3645261"/>
              <a:ext cx="6858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V="1">
              <a:off x="722352" y="3645261"/>
              <a:ext cx="13716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H="1" flipV="1">
              <a:off x="722352" y="3645261"/>
              <a:ext cx="6858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V="1">
              <a:off x="1408152" y="3645261"/>
              <a:ext cx="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V="1">
              <a:off x="1408152" y="3645261"/>
              <a:ext cx="6858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V="1">
              <a:off x="2093952" y="3645261"/>
              <a:ext cx="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1408152" y="3645261"/>
              <a:ext cx="6858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 flipV="1">
              <a:off x="722352" y="3645261"/>
              <a:ext cx="13716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4" name="TextBox 333"/>
          <p:cNvSpPr txBox="1"/>
          <p:nvPr/>
        </p:nvSpPr>
        <p:spPr>
          <a:xfrm>
            <a:off x="1962148" y="5257800"/>
            <a:ext cx="402336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1962148" y="3505200"/>
            <a:ext cx="402336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1962148" y="1752600"/>
            <a:ext cx="402336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Title 1"/>
          <p:cNvSpPr>
            <a:spLocks noGrp="1"/>
          </p:cNvSpPr>
          <p:nvPr>
            <p:ph type="title"/>
          </p:nvPr>
        </p:nvSpPr>
        <p:spPr>
          <a:xfrm>
            <a:off x="-76200" y="-304800"/>
            <a:ext cx="7772400" cy="1219200"/>
          </a:xfrm>
        </p:spPr>
        <p:txBody>
          <a:bodyPr/>
          <a:lstStyle/>
          <a:p>
            <a:r>
              <a:rPr lang="en-US" smtClean="0"/>
              <a:t>Analog </a:t>
            </a:r>
            <a:r>
              <a:rPr lang="en-US" dirty="0" smtClean="0"/>
              <a:t>Core: </a:t>
            </a:r>
            <a:r>
              <a:rPr lang="en-US" smtClean="0"/>
              <a:t>Forward Propagation</a:t>
            </a:r>
            <a:endParaRPr lang="en-US" dirty="0"/>
          </a:p>
        </p:txBody>
      </p:sp>
      <p:sp>
        <p:nvSpPr>
          <p:cNvPr id="339" name="TextBox 338"/>
          <p:cNvSpPr txBox="1"/>
          <p:nvPr/>
        </p:nvSpPr>
        <p:spPr>
          <a:xfrm>
            <a:off x="6743700" y="401538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Neuron Function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4421460" y="267583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i="1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en-US" sz="2000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895600" y="2763832"/>
            <a:ext cx="1673947" cy="1692178"/>
            <a:chOff x="4876800" y="2727422"/>
            <a:chExt cx="1673947" cy="1692178"/>
          </a:xfrm>
          <a:solidFill>
            <a:schemeClr val="accent1"/>
          </a:solidFill>
        </p:grpSpPr>
        <p:grpSp>
          <p:nvGrpSpPr>
            <p:cNvPr id="6" name="Group 5"/>
            <p:cNvGrpSpPr/>
            <p:nvPr/>
          </p:nvGrpSpPr>
          <p:grpSpPr>
            <a:xfrm rot="2742379">
              <a:off x="5007451" y="360432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7" name="Straight Connector 6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 rot="2742379">
              <a:off x="5517991" y="360521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145" name="Straight Connector 144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 rot="2742379">
              <a:off x="6051391" y="360521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232" name="Straight Connector 231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Oval 233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6" name="Straight Connector 235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rot="2742379">
              <a:off x="5013397" y="416058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25" name="Straight Connector 24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/>
          </p:nvGrpSpPr>
          <p:grpSpPr>
            <a:xfrm rot="2742379">
              <a:off x="5523937" y="416147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163" name="Straight Connector 162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/>
            <p:cNvGrpSpPr/>
            <p:nvPr/>
          </p:nvGrpSpPr>
          <p:grpSpPr>
            <a:xfrm rot="2742379">
              <a:off x="6057337" y="416147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250" name="Straight Connector 249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Oval 251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4" name="Straight Connector 253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 rot="2742379">
              <a:off x="5008493" y="3074174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61" name="Straight Connector 60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4876800" y="2727422"/>
              <a:ext cx="1673947" cy="1692178"/>
              <a:chOff x="4871982" y="1472982"/>
              <a:chExt cx="2237245" cy="2261611"/>
            </a:xfrm>
            <a:grpFill/>
            <a:effectLst/>
          </p:grpSpPr>
          <p:grpSp>
            <p:nvGrpSpPr>
              <p:cNvPr id="42" name="Group 41"/>
              <p:cNvGrpSpPr/>
              <p:nvPr/>
            </p:nvGrpSpPr>
            <p:grpSpPr>
              <a:xfrm>
                <a:off x="5365463" y="1472982"/>
                <a:ext cx="1387873" cy="2261611"/>
                <a:chOff x="5365463" y="1472982"/>
                <a:chExt cx="1387873" cy="2945501"/>
              </a:xfrm>
              <a:grpFill/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5365463" y="1472982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H="1">
                  <a:off x="6050330" y="1474184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H="1">
                  <a:off x="6753336" y="1474184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4871982" y="1860484"/>
                <a:ext cx="2237245" cy="1442438"/>
                <a:chOff x="4871982" y="1860484"/>
                <a:chExt cx="2626533" cy="1442438"/>
              </a:xfrm>
              <a:grpFill/>
            </p:grpSpPr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4871982" y="2570455"/>
                  <a:ext cx="2626533" cy="2084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4871982" y="3302922"/>
                  <a:ext cx="2626533" cy="0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4871982" y="1860484"/>
                  <a:ext cx="2626533" cy="0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8" name="Group 197"/>
            <p:cNvGrpSpPr/>
            <p:nvPr/>
          </p:nvGrpSpPr>
          <p:grpSpPr>
            <a:xfrm rot="2742379">
              <a:off x="5519033" y="307507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199" name="Straight Connector 198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3" name="Straight Connector 202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284"/>
            <p:cNvGrpSpPr/>
            <p:nvPr/>
          </p:nvGrpSpPr>
          <p:grpSpPr>
            <a:xfrm rot="2742379">
              <a:off x="6052433" y="307507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286" name="Straight Connector 285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Oval 287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0" name="Straight Connector 289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9" name="TextBox 388"/>
          <p:cNvSpPr txBox="1"/>
          <p:nvPr/>
        </p:nvSpPr>
        <p:spPr>
          <a:xfrm>
            <a:off x="4511040" y="5695890"/>
            <a:ext cx="4572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76800" y="2940050"/>
            <a:ext cx="1752600" cy="147639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59680" y="2971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Digital </a:t>
            </a:r>
            <a:r>
              <a:rPr lang="en-US" dirty="0" smtClean="0">
                <a:solidFill>
                  <a:prstClr val="black"/>
                </a:solidFill>
              </a:rPr>
              <a:t>Core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4993640" y="3352800"/>
          <a:ext cx="15462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4" name="Equation" r:id="rId3" imgW="939600" imgH="241200" progId="Equation.3">
                  <p:embed/>
                </p:oleObj>
              </mc:Choice>
              <mc:Fallback>
                <p:oleObj name="Equation" r:id="rId3" imgW="939600" imgH="241200" progId="Equation.3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3640" y="3352800"/>
                        <a:ext cx="15462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>
          <a:xfrm flipV="1">
            <a:off x="2590800" y="3546082"/>
            <a:ext cx="0" cy="208509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590800" y="3549650"/>
            <a:ext cx="2286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774620" y="4521198"/>
            <a:ext cx="6044" cy="349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971800" y="4845050"/>
          <a:ext cx="15255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5" name="Equation" r:id="rId5" imgW="927000" imgH="342720" progId="Equation.3">
                  <p:embed/>
                </p:oleObj>
              </mc:Choice>
              <mc:Fallback>
                <p:oleObj name="Equation" r:id="rId5" imgW="927000" imgH="34272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45050"/>
                        <a:ext cx="15255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/>
          <p:cNvCxnSpPr/>
          <p:nvPr/>
        </p:nvCxnSpPr>
        <p:spPr>
          <a:xfrm>
            <a:off x="4495800" y="50292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644046" y="3663627"/>
            <a:ext cx="4154" cy="1365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51" idx="1"/>
          </p:cNvCxnSpPr>
          <p:nvPr/>
        </p:nvCxnSpPr>
        <p:spPr>
          <a:xfrm>
            <a:off x="4648200" y="3675777"/>
            <a:ext cx="228600" cy="2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727700" y="2181320"/>
            <a:ext cx="7620" cy="67191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876902" y="5790961"/>
            <a:ext cx="161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O(N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smtClean="0">
                <a:solidFill>
                  <a:prstClr val="black"/>
                </a:solidFill>
              </a:rPr>
              <a:t>Read Operations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113246" y="5754469"/>
            <a:ext cx="136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O(N</a:t>
            </a:r>
            <a:r>
              <a:rPr lang="en-US" smtClean="0">
                <a:solidFill>
                  <a:prstClr val="black"/>
                </a:solidFill>
              </a:rPr>
              <a:t>) Operations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65152" y="2654661"/>
            <a:ext cx="457200" cy="4572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950952" y="2654661"/>
            <a:ext cx="457200" cy="4572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1636752" y="2654661"/>
            <a:ext cx="457200" cy="4572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65152" y="441960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950952" y="441960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1636752" y="441960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5" name="Group 274"/>
          <p:cNvGrpSpPr/>
          <p:nvPr/>
        </p:nvGrpSpPr>
        <p:grpSpPr>
          <a:xfrm>
            <a:off x="493752" y="3111861"/>
            <a:ext cx="1371600" cy="1307739"/>
            <a:chOff x="493752" y="3111861"/>
            <a:chExt cx="1371600" cy="1307739"/>
          </a:xfrm>
        </p:grpSpPr>
        <p:cxnSp>
          <p:nvCxnSpPr>
            <p:cNvPr id="276" name="Straight Connector 275"/>
            <p:cNvCxnSpPr>
              <a:stCxn id="272" idx="0"/>
              <a:endCxn id="269" idx="4"/>
            </p:cNvCxnSpPr>
            <p:nvPr/>
          </p:nvCxnSpPr>
          <p:spPr>
            <a:xfrm flipV="1">
              <a:off x="493752" y="3111861"/>
              <a:ext cx="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72" idx="0"/>
              <a:endCxn id="270" idx="4"/>
            </p:cNvCxnSpPr>
            <p:nvPr/>
          </p:nvCxnSpPr>
          <p:spPr>
            <a:xfrm flipV="1">
              <a:off x="493752" y="3111861"/>
              <a:ext cx="6858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72" idx="0"/>
              <a:endCxn id="271" idx="4"/>
            </p:cNvCxnSpPr>
            <p:nvPr/>
          </p:nvCxnSpPr>
          <p:spPr>
            <a:xfrm flipV="1">
              <a:off x="493752" y="3111861"/>
              <a:ext cx="13716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73" idx="0"/>
              <a:endCxn id="269" idx="4"/>
            </p:cNvCxnSpPr>
            <p:nvPr/>
          </p:nvCxnSpPr>
          <p:spPr>
            <a:xfrm flipH="1" flipV="1">
              <a:off x="493752" y="3111861"/>
              <a:ext cx="6858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73" idx="0"/>
              <a:endCxn id="270" idx="4"/>
            </p:cNvCxnSpPr>
            <p:nvPr/>
          </p:nvCxnSpPr>
          <p:spPr>
            <a:xfrm flipV="1">
              <a:off x="1179552" y="3111861"/>
              <a:ext cx="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73" idx="0"/>
              <a:endCxn id="271" idx="4"/>
            </p:cNvCxnSpPr>
            <p:nvPr/>
          </p:nvCxnSpPr>
          <p:spPr>
            <a:xfrm flipV="1">
              <a:off x="1179552" y="3111861"/>
              <a:ext cx="6858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74" idx="0"/>
              <a:endCxn id="271" idx="4"/>
            </p:cNvCxnSpPr>
            <p:nvPr/>
          </p:nvCxnSpPr>
          <p:spPr>
            <a:xfrm flipV="1">
              <a:off x="1865352" y="3111861"/>
              <a:ext cx="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74" idx="0"/>
              <a:endCxn id="270" idx="4"/>
            </p:cNvCxnSpPr>
            <p:nvPr/>
          </p:nvCxnSpPr>
          <p:spPr>
            <a:xfrm flipH="1" flipV="1">
              <a:off x="1179552" y="3111861"/>
              <a:ext cx="6858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74" idx="0"/>
              <a:endCxn id="269" idx="4"/>
            </p:cNvCxnSpPr>
            <p:nvPr/>
          </p:nvCxnSpPr>
          <p:spPr>
            <a:xfrm flipH="1" flipV="1">
              <a:off x="493752" y="3111861"/>
              <a:ext cx="1371600" cy="1307739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Oval 302"/>
          <p:cNvSpPr/>
          <p:nvPr/>
        </p:nvSpPr>
        <p:spPr>
          <a:xfrm>
            <a:off x="265152" y="91440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950952" y="91440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1636752" y="91440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487680" y="1359261"/>
            <a:ext cx="1371600" cy="1307739"/>
            <a:chOff x="722352" y="3645261"/>
            <a:chExt cx="1371600" cy="1307739"/>
          </a:xfrm>
        </p:grpSpPr>
        <p:cxnSp>
          <p:nvCxnSpPr>
            <p:cNvPr id="311" name="Straight Connector 310"/>
            <p:cNvCxnSpPr/>
            <p:nvPr/>
          </p:nvCxnSpPr>
          <p:spPr>
            <a:xfrm flipV="1">
              <a:off x="722352" y="3645261"/>
              <a:ext cx="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722352" y="3645261"/>
              <a:ext cx="6858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V="1">
              <a:off x="722352" y="3645261"/>
              <a:ext cx="13716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H="1" flipV="1">
              <a:off x="722352" y="3645261"/>
              <a:ext cx="6858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1408152" y="3645261"/>
              <a:ext cx="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V="1">
              <a:off x="1408152" y="3645261"/>
              <a:ext cx="6858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V="1">
              <a:off x="2093952" y="3645261"/>
              <a:ext cx="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flipH="1" flipV="1">
              <a:off x="1408152" y="3645261"/>
              <a:ext cx="6858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H="1" flipV="1">
              <a:off x="722352" y="3645261"/>
              <a:ext cx="1371600" cy="1307739"/>
            </a:xfrm>
            <a:prstGeom prst="line">
              <a:avLst/>
            </a:prstGeom>
            <a:ln w="19050">
              <a:solidFill>
                <a:srgbClr val="00B05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4" name="Group 323"/>
          <p:cNvGrpSpPr/>
          <p:nvPr/>
        </p:nvGrpSpPr>
        <p:grpSpPr>
          <a:xfrm>
            <a:off x="476250" y="4876800"/>
            <a:ext cx="1371600" cy="1307739"/>
            <a:chOff x="722352" y="3645261"/>
            <a:chExt cx="1371600" cy="1307739"/>
          </a:xfrm>
        </p:grpSpPr>
        <p:cxnSp>
          <p:nvCxnSpPr>
            <p:cNvPr id="325" name="Straight Connector 324"/>
            <p:cNvCxnSpPr/>
            <p:nvPr/>
          </p:nvCxnSpPr>
          <p:spPr>
            <a:xfrm flipV="1">
              <a:off x="722352" y="3645261"/>
              <a:ext cx="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722352" y="3645261"/>
              <a:ext cx="6858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V="1">
              <a:off x="722352" y="3645261"/>
              <a:ext cx="13716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H="1" flipV="1">
              <a:off x="722352" y="3645261"/>
              <a:ext cx="6858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V="1">
              <a:off x="1408152" y="3645261"/>
              <a:ext cx="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V="1">
              <a:off x="1408152" y="3645261"/>
              <a:ext cx="6858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V="1">
              <a:off x="2093952" y="3645261"/>
              <a:ext cx="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1408152" y="3645261"/>
              <a:ext cx="6858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 flipV="1">
              <a:off x="722352" y="3645261"/>
              <a:ext cx="1371600" cy="1307739"/>
            </a:xfrm>
            <a:prstGeom prst="line">
              <a:avLst/>
            </a:prstGeom>
            <a:ln w="19050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4" name="TextBox 333"/>
          <p:cNvSpPr txBox="1"/>
          <p:nvPr/>
        </p:nvSpPr>
        <p:spPr>
          <a:xfrm>
            <a:off x="1962148" y="5257800"/>
            <a:ext cx="402336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1962148" y="3505200"/>
            <a:ext cx="402336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1962148" y="1752600"/>
            <a:ext cx="402336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" name="Group 336"/>
          <p:cNvGrpSpPr/>
          <p:nvPr/>
        </p:nvGrpSpPr>
        <p:grpSpPr>
          <a:xfrm>
            <a:off x="2895600" y="974822"/>
            <a:ext cx="1673947" cy="1692178"/>
            <a:chOff x="4876800" y="2727422"/>
            <a:chExt cx="1673947" cy="1692178"/>
          </a:xfrm>
          <a:solidFill>
            <a:srgbClr val="00B050"/>
          </a:solidFill>
        </p:grpSpPr>
        <p:grpSp>
          <p:nvGrpSpPr>
            <p:cNvPr id="338" name="Group 337"/>
            <p:cNvGrpSpPr/>
            <p:nvPr/>
          </p:nvGrpSpPr>
          <p:grpSpPr>
            <a:xfrm rot="2742379">
              <a:off x="5007451" y="360432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493" name="Straight Connector 492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5" name="Oval 494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96" name="Oval 495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97" name="Straight Connector 496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9" name="Group 338"/>
            <p:cNvGrpSpPr/>
            <p:nvPr/>
          </p:nvGrpSpPr>
          <p:grpSpPr>
            <a:xfrm rot="2742379">
              <a:off x="5517991" y="360521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476" name="Straight Connector 475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8" name="Oval 477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79" name="Oval 478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0" name="Straight Connector 479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0" name="Group 339"/>
            <p:cNvGrpSpPr/>
            <p:nvPr/>
          </p:nvGrpSpPr>
          <p:grpSpPr>
            <a:xfrm rot="2742379">
              <a:off x="6051391" y="360521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459" name="Straight Connector 458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" name="Oval 460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63" name="Straight Connector 462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/>
            <p:cNvGrpSpPr/>
            <p:nvPr/>
          </p:nvGrpSpPr>
          <p:grpSpPr>
            <a:xfrm rot="2742379">
              <a:off x="5013397" y="416058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442" name="Straight Connector 441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Oval 443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46" name="Straight Connector 445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2" name="Group 341"/>
            <p:cNvGrpSpPr/>
            <p:nvPr/>
          </p:nvGrpSpPr>
          <p:grpSpPr>
            <a:xfrm rot="2742379">
              <a:off x="5523937" y="416147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425" name="Straight Connector 424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7" name="Oval 426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9" name="Straight Connector 428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3" name="Group 342"/>
            <p:cNvGrpSpPr/>
            <p:nvPr/>
          </p:nvGrpSpPr>
          <p:grpSpPr>
            <a:xfrm rot="2742379">
              <a:off x="6057337" y="416147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408" name="Straight Connector 407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Oval 409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11" name="Oval 410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12" name="Straight Connector 411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/>
            <p:cNvGrpSpPr/>
            <p:nvPr/>
          </p:nvGrpSpPr>
          <p:grpSpPr>
            <a:xfrm rot="2742379">
              <a:off x="5008493" y="3074174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391" name="Straight Connector 390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3" name="Oval 392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394" name="Oval 393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5" name="Group 344"/>
            <p:cNvGrpSpPr>
              <a:grpSpLocks noChangeAspect="1"/>
            </p:cNvGrpSpPr>
            <p:nvPr/>
          </p:nvGrpSpPr>
          <p:grpSpPr>
            <a:xfrm>
              <a:off x="4876800" y="2727422"/>
              <a:ext cx="1673947" cy="1692178"/>
              <a:chOff x="4871982" y="1472982"/>
              <a:chExt cx="2237245" cy="2261611"/>
            </a:xfrm>
            <a:grpFill/>
            <a:effectLst/>
          </p:grpSpPr>
          <p:grpSp>
            <p:nvGrpSpPr>
              <p:cNvPr id="382" name="Group 381"/>
              <p:cNvGrpSpPr/>
              <p:nvPr/>
            </p:nvGrpSpPr>
            <p:grpSpPr>
              <a:xfrm>
                <a:off x="5365463" y="1472982"/>
                <a:ext cx="1387873" cy="2261611"/>
                <a:chOff x="5365463" y="1472982"/>
                <a:chExt cx="1387873" cy="2945501"/>
              </a:xfrm>
              <a:grpFill/>
            </p:grpSpPr>
            <p:cxnSp>
              <p:nvCxnSpPr>
                <p:cNvPr id="387" name="Straight Connector 386"/>
                <p:cNvCxnSpPr/>
                <p:nvPr/>
              </p:nvCxnSpPr>
              <p:spPr>
                <a:xfrm flipH="1">
                  <a:off x="5365463" y="1472982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flipH="1">
                  <a:off x="6050330" y="1474184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/>
                <p:nvPr/>
              </p:nvCxnSpPr>
              <p:spPr>
                <a:xfrm flipH="1">
                  <a:off x="6753336" y="1474184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" name="Group 382"/>
              <p:cNvGrpSpPr/>
              <p:nvPr/>
            </p:nvGrpSpPr>
            <p:grpSpPr>
              <a:xfrm>
                <a:off x="4871982" y="1860484"/>
                <a:ext cx="2237245" cy="1442438"/>
                <a:chOff x="4871982" y="1860484"/>
                <a:chExt cx="2626533" cy="1442438"/>
              </a:xfrm>
              <a:grpFill/>
            </p:grpSpPr>
            <p:cxnSp>
              <p:nvCxnSpPr>
                <p:cNvPr id="384" name="Straight Connector 383"/>
                <p:cNvCxnSpPr/>
                <p:nvPr/>
              </p:nvCxnSpPr>
              <p:spPr>
                <a:xfrm flipV="1">
                  <a:off x="4871982" y="2570455"/>
                  <a:ext cx="2626533" cy="2084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flipV="1">
                  <a:off x="4871982" y="3302922"/>
                  <a:ext cx="2626533" cy="0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flipV="1">
                  <a:off x="4871982" y="1860484"/>
                  <a:ext cx="2626533" cy="0"/>
                </a:xfrm>
                <a:prstGeom prst="line">
                  <a:avLst/>
                </a:pr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6" name="Group 345"/>
            <p:cNvGrpSpPr/>
            <p:nvPr/>
          </p:nvGrpSpPr>
          <p:grpSpPr>
            <a:xfrm rot="2742379">
              <a:off x="5519033" y="307507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365" name="Straight Connector 364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Oval 366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Oval 367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9" name="Straight Connector 368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Group 346"/>
            <p:cNvGrpSpPr/>
            <p:nvPr/>
          </p:nvGrpSpPr>
          <p:grpSpPr>
            <a:xfrm rot="2742379">
              <a:off x="6052433" y="307507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348" name="Straight Connector 347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349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351" name="Oval 350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52" name="Straight Connector 351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0" name="Group 509"/>
          <p:cNvGrpSpPr/>
          <p:nvPr/>
        </p:nvGrpSpPr>
        <p:grpSpPr>
          <a:xfrm>
            <a:off x="7317653" y="2780983"/>
            <a:ext cx="1673947" cy="1692178"/>
            <a:chOff x="4876800" y="2727422"/>
            <a:chExt cx="1673947" cy="1692178"/>
          </a:xfrm>
          <a:solidFill>
            <a:schemeClr val="accent1"/>
          </a:solidFill>
        </p:grpSpPr>
        <p:grpSp>
          <p:nvGrpSpPr>
            <p:cNvPr id="511" name="Group 510"/>
            <p:cNvGrpSpPr/>
            <p:nvPr/>
          </p:nvGrpSpPr>
          <p:grpSpPr>
            <a:xfrm rot="2742379">
              <a:off x="5007451" y="360432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665" name="Straight Connector 664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7" name="Oval 666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668" name="Oval 667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9" name="Straight Connector 668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Straight Connector 671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2" name="Group 511"/>
            <p:cNvGrpSpPr/>
            <p:nvPr/>
          </p:nvGrpSpPr>
          <p:grpSpPr>
            <a:xfrm rot="2742379">
              <a:off x="5517991" y="360521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648" name="Straight Connector 647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Oval 649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651" name="Oval 650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52" name="Straight Connector 651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3" name="Group 512"/>
            <p:cNvGrpSpPr/>
            <p:nvPr/>
          </p:nvGrpSpPr>
          <p:grpSpPr>
            <a:xfrm rot="2742379">
              <a:off x="6051391" y="360521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631" name="Straight Connector 630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Oval 632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634" name="Oval 633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35" name="Straight Connector 634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639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4" name="Group 513"/>
            <p:cNvGrpSpPr/>
            <p:nvPr/>
          </p:nvGrpSpPr>
          <p:grpSpPr>
            <a:xfrm rot="2742379">
              <a:off x="5013397" y="416058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614" name="Straight Connector 613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6" name="Oval 615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617" name="Oval 616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8" name="Straight Connector 617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5" name="Group 514"/>
            <p:cNvGrpSpPr/>
            <p:nvPr/>
          </p:nvGrpSpPr>
          <p:grpSpPr>
            <a:xfrm rot="2742379">
              <a:off x="5523937" y="416147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597" name="Straight Connector 596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9" name="Oval 598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600" name="Oval 599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1" name="Straight Connector 600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6" name="Group 515"/>
            <p:cNvGrpSpPr/>
            <p:nvPr/>
          </p:nvGrpSpPr>
          <p:grpSpPr>
            <a:xfrm rot="2742379">
              <a:off x="6057337" y="4161476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580" name="Straight Connector 579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" name="Oval 581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84" name="Straight Connector 583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7" name="Group 516"/>
            <p:cNvGrpSpPr/>
            <p:nvPr/>
          </p:nvGrpSpPr>
          <p:grpSpPr>
            <a:xfrm rot="2742379">
              <a:off x="5008493" y="3074174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563" name="Straight Connector 562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5" name="Oval 564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566" name="Oval 565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67" name="Straight Connector 566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8" name="Group 517"/>
            <p:cNvGrpSpPr>
              <a:grpSpLocks noChangeAspect="1"/>
            </p:cNvGrpSpPr>
            <p:nvPr/>
          </p:nvGrpSpPr>
          <p:grpSpPr>
            <a:xfrm>
              <a:off x="4876800" y="2727422"/>
              <a:ext cx="1673947" cy="1692178"/>
              <a:chOff x="4871982" y="1472982"/>
              <a:chExt cx="2237245" cy="2261611"/>
            </a:xfrm>
            <a:grpFill/>
            <a:effectLst/>
          </p:grpSpPr>
          <p:grpSp>
            <p:nvGrpSpPr>
              <p:cNvPr id="555" name="Group 554"/>
              <p:cNvGrpSpPr/>
              <p:nvPr/>
            </p:nvGrpSpPr>
            <p:grpSpPr>
              <a:xfrm>
                <a:off x="5365463" y="1472982"/>
                <a:ext cx="1387873" cy="2261611"/>
                <a:chOff x="5365463" y="1472982"/>
                <a:chExt cx="1387873" cy="2945501"/>
              </a:xfrm>
              <a:grpFill/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H="1">
                  <a:off x="5365463" y="1472982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>
                  <a:off x="6050330" y="1474184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561"/>
                <p:cNvCxnSpPr/>
                <p:nvPr/>
              </p:nvCxnSpPr>
              <p:spPr>
                <a:xfrm flipH="1">
                  <a:off x="6753336" y="1474184"/>
                  <a:ext cx="0" cy="2944299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6" name="Group 555"/>
              <p:cNvGrpSpPr/>
              <p:nvPr/>
            </p:nvGrpSpPr>
            <p:grpSpPr>
              <a:xfrm>
                <a:off x="4871982" y="1860484"/>
                <a:ext cx="2237245" cy="1442438"/>
                <a:chOff x="4871982" y="1860484"/>
                <a:chExt cx="2626533" cy="1442438"/>
              </a:xfrm>
              <a:grpFill/>
            </p:grpSpPr>
            <p:cxnSp>
              <p:nvCxnSpPr>
                <p:cNvPr id="557" name="Straight Connector 556"/>
                <p:cNvCxnSpPr/>
                <p:nvPr/>
              </p:nvCxnSpPr>
              <p:spPr>
                <a:xfrm flipV="1">
                  <a:off x="4871982" y="2570455"/>
                  <a:ext cx="2626533" cy="2084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557"/>
                <p:cNvCxnSpPr/>
                <p:nvPr/>
              </p:nvCxnSpPr>
              <p:spPr>
                <a:xfrm flipV="1">
                  <a:off x="4871982" y="3302922"/>
                  <a:ext cx="2626533" cy="0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Straight Connector 558"/>
                <p:cNvCxnSpPr/>
                <p:nvPr/>
              </p:nvCxnSpPr>
              <p:spPr>
                <a:xfrm flipV="1">
                  <a:off x="4871982" y="1860484"/>
                  <a:ext cx="2626533" cy="0"/>
                </a:xfrm>
                <a:prstGeom prst="line">
                  <a:avLst/>
                </a:prstGeom>
                <a:grpFill/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9" name="Group 518"/>
            <p:cNvGrpSpPr/>
            <p:nvPr/>
          </p:nvGrpSpPr>
          <p:grpSpPr>
            <a:xfrm rot="2742379">
              <a:off x="5519033" y="307507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538" name="Straight Connector 537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Oval 539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541" name="Oval 540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2" name="Straight Connector 541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0" name="Group 519"/>
            <p:cNvGrpSpPr/>
            <p:nvPr/>
          </p:nvGrpSpPr>
          <p:grpSpPr>
            <a:xfrm rot="2742379">
              <a:off x="6052433" y="3075070"/>
              <a:ext cx="295995" cy="92121"/>
              <a:chOff x="2940227" y="922186"/>
              <a:chExt cx="295995" cy="92121"/>
            </a:xfrm>
            <a:grpFill/>
          </p:grpSpPr>
          <p:cxnSp>
            <p:nvCxnSpPr>
              <p:cNvPr id="521" name="Straight Connector 520"/>
              <p:cNvCxnSpPr/>
              <p:nvPr/>
            </p:nvCxnSpPr>
            <p:spPr>
              <a:xfrm rot="46440">
                <a:off x="2958140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 rot="46440">
                <a:off x="3163654" y="967293"/>
                <a:ext cx="58524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3" name="Oval 522"/>
              <p:cNvSpPr/>
              <p:nvPr/>
            </p:nvSpPr>
            <p:spPr>
              <a:xfrm rot="19383283">
                <a:off x="294022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524" name="Oval 523"/>
              <p:cNvSpPr/>
              <p:nvPr/>
            </p:nvSpPr>
            <p:spPr>
              <a:xfrm rot="19383283">
                <a:off x="3199647" y="945497"/>
                <a:ext cx="36575" cy="43592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25" name="Straight Connector 524"/>
              <p:cNvCxnSpPr/>
              <p:nvPr/>
            </p:nvCxnSpPr>
            <p:spPr>
              <a:xfrm flipV="1">
                <a:off x="3012852" y="932392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>
                <a:off x="3003327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flipV="1">
                <a:off x="3039725" y="922186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>
                <a:off x="3037998" y="1003956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flipV="1">
                <a:off x="3066598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>
                <a:off x="3062788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flipV="1">
                <a:off x="309372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3091439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V="1">
                <a:off x="3173735" y="964007"/>
                <a:ext cx="0" cy="44822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V="1">
                <a:off x="3120395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3116585" y="932392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 flipV="1">
                <a:off x="3147522" y="922867"/>
                <a:ext cx="0" cy="9144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>
                <a:off x="3145236" y="1003791"/>
                <a:ext cx="36576" cy="0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8" name="Object 77"/>
          <p:cNvGraphicFramePr>
            <a:graphicFrameLocks noChangeAspect="1"/>
          </p:cNvGraphicFramePr>
          <p:nvPr>
            <p:extLst/>
          </p:nvPr>
        </p:nvGraphicFramePr>
        <p:xfrm>
          <a:off x="3341774" y="552864"/>
          <a:ext cx="8366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6" name="Equation" r:id="rId7" imgW="507960" imgH="228600" progId="Equation.3">
                  <p:embed/>
                </p:oleObj>
              </mc:Choice>
              <mc:Fallback>
                <p:oleObj name="Equation" r:id="rId7" imgW="507960" imgH="228600" progId="Equation.3">
                  <p:embed/>
                  <p:pic>
                    <p:nvPicPr>
                      <p:cNvPr id="78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774" y="552864"/>
                        <a:ext cx="8366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Straight Arrow Connector 83"/>
          <p:cNvCxnSpPr/>
          <p:nvPr/>
        </p:nvCxnSpPr>
        <p:spPr>
          <a:xfrm>
            <a:off x="3682654" y="822422"/>
            <a:ext cx="0" cy="1981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ct 91"/>
          <p:cNvGraphicFramePr>
            <a:graphicFrameLocks noChangeAspect="1"/>
          </p:cNvGraphicFramePr>
          <p:nvPr>
            <p:extLst/>
          </p:nvPr>
        </p:nvGraphicFramePr>
        <p:xfrm>
          <a:off x="5054600" y="1568450"/>
          <a:ext cx="1422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7" name="Equation" r:id="rId9" imgW="863280" imgH="342720" progId="Equation.3">
                  <p:embed/>
                </p:oleObj>
              </mc:Choice>
              <mc:Fallback>
                <p:oleObj name="Equation" r:id="rId9" imgW="863280" imgH="342720" progId="Equation.3">
                  <p:embed/>
                  <p:pic>
                    <p:nvPicPr>
                      <p:cNvPr id="92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1568450"/>
                        <a:ext cx="1422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Arrow Connector 93"/>
          <p:cNvCxnSpPr/>
          <p:nvPr/>
        </p:nvCxnSpPr>
        <p:spPr>
          <a:xfrm>
            <a:off x="4645747" y="1779944"/>
            <a:ext cx="413933" cy="8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629400" y="34290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6781800" y="2383501"/>
            <a:ext cx="0" cy="1045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6781800" y="2366761"/>
            <a:ext cx="14173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8189976" y="2394912"/>
            <a:ext cx="5946" cy="289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2" name="Object 181"/>
          <p:cNvGraphicFramePr>
            <a:graphicFrameLocks noChangeAspect="1"/>
          </p:cNvGraphicFramePr>
          <p:nvPr>
            <p:extLst/>
          </p:nvPr>
        </p:nvGraphicFramePr>
        <p:xfrm>
          <a:off x="8301500" y="2339050"/>
          <a:ext cx="6254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8" name="Equation" r:id="rId11" imgW="380880" imgH="241200" progId="Equation.3">
                  <p:embed/>
                </p:oleObj>
              </mc:Choice>
              <mc:Fallback>
                <p:oleObj name="Equation" r:id="rId11" imgW="380880" imgH="241200" progId="Equation.3">
                  <p:embed/>
                  <p:pic>
                    <p:nvPicPr>
                      <p:cNvPr id="182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500" y="2339050"/>
                        <a:ext cx="6254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182"/>
          <p:cNvGraphicFramePr>
            <a:graphicFrameLocks noChangeAspect="1"/>
          </p:cNvGraphicFramePr>
          <p:nvPr>
            <p:extLst/>
          </p:nvPr>
        </p:nvGraphicFramePr>
        <p:xfrm>
          <a:off x="5846763" y="2454275"/>
          <a:ext cx="333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9" name="Equation" r:id="rId13" imgW="203040" imgH="228600" progId="Equation.3">
                  <p:embed/>
                </p:oleObj>
              </mc:Choice>
              <mc:Fallback>
                <p:oleObj name="Equation" r:id="rId13" imgW="203040" imgH="228600" progId="Equation.3">
                  <p:embed/>
                  <p:pic>
                    <p:nvPicPr>
                      <p:cNvPr id="183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2454275"/>
                        <a:ext cx="3333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183"/>
          <p:cNvGraphicFramePr>
            <a:graphicFrameLocks noChangeAspect="1"/>
          </p:cNvGraphicFramePr>
          <p:nvPr>
            <p:extLst/>
          </p:nvPr>
        </p:nvGraphicFramePr>
        <p:xfrm>
          <a:off x="4572000" y="3200400"/>
          <a:ext cx="2714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0" name="Equation" r:id="rId15" imgW="164880" imgH="241200" progId="Equation.3">
                  <p:embed/>
                </p:oleObj>
              </mc:Choice>
              <mc:Fallback>
                <p:oleObj name="Equation" r:id="rId15" imgW="164880" imgH="241200" progId="Equation.3">
                  <p:embed/>
                  <p:pic>
                    <p:nvPicPr>
                      <p:cNvPr id="184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00400"/>
                        <a:ext cx="2714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7" name="Straight Connector 186"/>
          <p:cNvCxnSpPr/>
          <p:nvPr/>
        </p:nvCxnSpPr>
        <p:spPr>
          <a:xfrm>
            <a:off x="2590800" y="5631180"/>
            <a:ext cx="4267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6858000" y="3581400"/>
            <a:ext cx="381000" cy="560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858000" y="3569850"/>
            <a:ext cx="0" cy="206133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4724400" y="5631180"/>
            <a:ext cx="0" cy="16002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2" name="TextBox 681"/>
          <p:cNvSpPr txBox="1"/>
          <p:nvPr/>
        </p:nvSpPr>
        <p:spPr>
          <a:xfrm>
            <a:off x="2446020" y="310509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6" name="Object 215"/>
          <p:cNvGraphicFramePr>
            <a:graphicFrameLocks noChangeAspect="1"/>
          </p:cNvGraphicFramePr>
          <p:nvPr>
            <p:extLst/>
          </p:nvPr>
        </p:nvGraphicFramePr>
        <p:xfrm>
          <a:off x="7096125" y="3581400"/>
          <a:ext cx="269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1" name="Equation" r:id="rId17" imgW="164880" imgH="228600" progId="Equation.3">
                  <p:embed/>
                </p:oleObj>
              </mc:Choice>
              <mc:Fallback>
                <p:oleObj name="Equation" r:id="rId17" imgW="164880" imgH="228600" progId="Equation.3">
                  <p:embed/>
                  <p:pic>
                    <p:nvPicPr>
                      <p:cNvPr id="216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3581400"/>
                        <a:ext cx="2698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" name="TextBox 683"/>
          <p:cNvSpPr txBox="1"/>
          <p:nvPr/>
        </p:nvSpPr>
        <p:spPr>
          <a:xfrm>
            <a:off x="7475446" y="5715000"/>
            <a:ext cx="136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O(N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smtClean="0">
                <a:solidFill>
                  <a:prstClr val="black"/>
                </a:solidFill>
              </a:rPr>
              <a:t>Write  Operations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85" name="Title 1"/>
          <p:cNvSpPr>
            <a:spLocks noGrp="1"/>
          </p:cNvSpPr>
          <p:nvPr>
            <p:ph type="title"/>
          </p:nvPr>
        </p:nvSpPr>
        <p:spPr>
          <a:xfrm>
            <a:off x="-76200" y="-304800"/>
            <a:ext cx="7772400" cy="1219200"/>
          </a:xfrm>
        </p:spPr>
        <p:txBody>
          <a:bodyPr/>
          <a:lstStyle/>
          <a:p>
            <a:r>
              <a:rPr lang="en-US" smtClean="0"/>
              <a:t>Analog </a:t>
            </a:r>
            <a:r>
              <a:rPr lang="en-US" dirty="0"/>
              <a:t>Core: </a:t>
            </a:r>
            <a:r>
              <a:rPr lang="en-US"/>
              <a:t>Back </a:t>
            </a:r>
            <a:r>
              <a:rPr lang="en-US" smtClean="0"/>
              <a:t>Propagation</a:t>
            </a:r>
            <a:endParaRPr lang="en-US" dirty="0"/>
          </a:p>
        </p:txBody>
      </p:sp>
      <p:sp>
        <p:nvSpPr>
          <p:cNvPr id="687" name="TextBox 686"/>
          <p:cNvSpPr txBox="1"/>
          <p:nvPr/>
        </p:nvSpPr>
        <p:spPr>
          <a:xfrm>
            <a:off x="3344895" y="3147624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i="1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en-US" sz="2000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71501" y="914400"/>
          <a:ext cx="7810499" cy="314204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9336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6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Cambria" panose="02040503050406030204" pitchFamily="18" charset="0"/>
                        </a:rPr>
                        <a:t>NPU-1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NPU-2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NPU-3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TrueNorth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System clock frequency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100kHz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 MHz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10 MHz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 kHz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Synapses per neuron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07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smtClean="0">
                          <a:effectLst/>
                          <a:latin typeface="Cambria" panose="02040503050406030204" pitchFamily="18" charset="0"/>
                        </a:rPr>
                        <a:t>Average energy </a:t>
                      </a:r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per device </a:t>
                      </a:r>
                      <a:r>
                        <a:rPr lang="it-IT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update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 fJ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 fJ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10 aJ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26 pJ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91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smtClean="0">
                          <a:effectLst/>
                          <a:latin typeface="Cambria" panose="02040503050406030204" pitchFamily="18" charset="0"/>
                        </a:rPr>
                        <a:t>Energy </a:t>
                      </a:r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per update </a:t>
                      </a:r>
                      <a:r>
                        <a:rPr lang="it-IT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op </a:t>
                      </a:r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cycle (per core)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250pJ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250pJ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2.5pJ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  <a:latin typeface="Cambria" panose="02040503050406030204" pitchFamily="18" charset="0"/>
                        </a:rPr>
                        <a:t>Operations 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per second (per core)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250 </a:t>
                      </a:r>
                      <a:r>
                        <a:rPr lang="en-US" sz="1400" u="none" strike="noStrike" smtClean="0">
                          <a:effectLst/>
                          <a:latin typeface="Cambria" panose="02040503050406030204" pitchFamily="18" charset="0"/>
                        </a:rPr>
                        <a:t>GOPs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250 </a:t>
                      </a:r>
                      <a:r>
                        <a:rPr lang="en-US" sz="1400" u="none" strike="noStrike" smtClean="0">
                          <a:effectLst/>
                          <a:latin typeface="Cambria" panose="02040503050406030204" pitchFamily="18" charset="0"/>
                        </a:rPr>
                        <a:t>GOPs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250 </a:t>
                      </a:r>
                      <a:r>
                        <a:rPr lang="en-US" sz="1400" u="none" strike="noStrike" smtClean="0">
                          <a:effectLst/>
                          <a:latin typeface="Cambria" panose="02040503050406030204" pitchFamily="18" charset="0"/>
                        </a:rPr>
                        <a:t>GOPs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  <a:latin typeface="Cambria" panose="02040503050406030204" pitchFamily="18" charset="0"/>
                        </a:rPr>
                        <a:t>Single 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core max power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25 uW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250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uW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25 uW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Chip Area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4 cm</a:t>
                      </a:r>
                      <a:r>
                        <a:rPr lang="en-US" sz="1400" u="none" strike="noStrike" baseline="300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4 cm</a:t>
                      </a:r>
                      <a:r>
                        <a:rPr lang="en-US" sz="1400" u="none" strike="noStrike" baseline="300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4 cm</a:t>
                      </a:r>
                      <a:r>
                        <a:rPr lang="en-US" sz="1400" u="none" strike="noStrike" baseline="300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4.3 cm</a:t>
                      </a:r>
                      <a:r>
                        <a:rPr lang="en-US" sz="1400" u="none" strike="noStrike" baseline="300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3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Cores per layer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800 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800 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800 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4 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Layers per chip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1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Neurons per chip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4 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200 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4 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1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1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Chip Max Power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200 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10 kW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200 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70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mW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1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Chip </a:t>
                      </a:r>
                      <a:r>
                        <a:rPr lang="en-US" sz="1400" b="1" u="none" strike="noStrike">
                          <a:effectLst/>
                          <a:latin typeface="Cambria" panose="02040503050406030204" pitchFamily="18" charset="0"/>
                        </a:rPr>
                        <a:t>Max </a:t>
                      </a:r>
                      <a:r>
                        <a:rPr lang="en-US" sz="1400" b="1" u="none" strike="noStrike" smtClean="0">
                          <a:effectLst/>
                          <a:latin typeface="Cambria" panose="02040503050406030204" pitchFamily="18" charset="0"/>
                        </a:rPr>
                        <a:t>operations 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per second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0.2 </a:t>
                      </a:r>
                      <a:r>
                        <a:rPr lang="en-US" sz="1400" b="1" u="none" strike="noStrike" dirty="0" err="1" smtClean="0">
                          <a:effectLst/>
                          <a:latin typeface="Cambria" panose="02040503050406030204" pitchFamily="18" charset="0"/>
                        </a:rPr>
                        <a:t>ExaMACS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10 </a:t>
                      </a:r>
                      <a:r>
                        <a:rPr lang="en-US" sz="1400" b="1" u="none" strike="noStrike" dirty="0" err="1" smtClean="0">
                          <a:effectLst/>
                          <a:latin typeface="Cambria" panose="02040503050406030204" pitchFamily="18" charset="0"/>
                        </a:rPr>
                        <a:t>ExaMACS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20 </a:t>
                      </a:r>
                      <a:r>
                        <a:rPr lang="en-US" sz="1400" b="1" u="none" strike="noStrike" dirty="0" err="1" smtClean="0">
                          <a:effectLst/>
                          <a:latin typeface="Cambria" panose="02040503050406030204" pitchFamily="18" charset="0"/>
                        </a:rPr>
                        <a:t>ExaMACS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Cambria" panose="02040503050406030204" pitchFamily="18" charset="0"/>
                        </a:rPr>
                        <a:t>28 </a:t>
                      </a:r>
                      <a:r>
                        <a:rPr lang="en-US" sz="1400" b="0" u="none" strike="noStrike" smtClean="0">
                          <a:effectLst/>
                          <a:latin typeface="Cambria" panose="02040503050406030204" pitchFamily="18" charset="0"/>
                        </a:rPr>
                        <a:t>GigaOps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0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>
                          <a:effectLst/>
                          <a:latin typeface="Cambria" panose="02040503050406030204" pitchFamily="18" charset="0"/>
                        </a:rPr>
                        <a:t>Operations 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per second per watt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r>
                        <a:rPr lang="en-US" sz="1400" b="1" u="none" strike="noStrike" baseline="30000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MACS/W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r>
                        <a:rPr lang="en-US" sz="1400" b="1" u="none" strike="noStrike" baseline="30000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MACS/W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r>
                        <a:rPr lang="en-US" sz="1400" b="1" u="none" strike="noStrike" baseline="30000" dirty="0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r>
                        <a:rPr lang="en-US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</a:rPr>
                        <a:t>MACS/W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effectLst/>
                          <a:latin typeface="Cambria" panose="02040503050406030204" pitchFamily="18" charset="0"/>
                        </a:rPr>
                        <a:t>4x10</a:t>
                      </a:r>
                      <a:r>
                        <a:rPr lang="en-US" sz="1400" b="0" u="none" strike="noStrike" baseline="30000" dirty="0" smtClean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r>
                        <a:rPr lang="en-US" sz="1400" b="0" u="none" strike="noStrike" dirty="0" smtClean="0">
                          <a:effectLst/>
                          <a:latin typeface="Cambria" panose="02040503050406030204" pitchFamily="18" charset="0"/>
                        </a:rPr>
                        <a:t>Ops/W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5" y="4343400"/>
            <a:ext cx="3401585" cy="207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962400" y="4953000"/>
            <a:ext cx="2057400" cy="6858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27" y="4736251"/>
            <a:ext cx="134747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</a:t>
            </a:r>
            <a:r>
              <a:rPr lang="en-US" smtClean="0"/>
              <a:t>we get </a:t>
            </a:r>
            <a:r>
              <a:rPr lang="en-US" dirty="0" smtClean="0"/>
              <a:t>to </a:t>
            </a:r>
            <a:r>
              <a:rPr lang="en-US" err="1" smtClean="0"/>
              <a:t>fJ</a:t>
            </a:r>
            <a:r>
              <a:rPr lang="en-US" smtClean="0"/>
              <a:t> computing?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2978" y="2894090"/>
            <a:ext cx="1206620" cy="122071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70352" y="2894090"/>
            <a:ext cx="1266958" cy="1217689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9352" y="4043127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MACS = Multiply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Accumulate per Second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7310" y="3581399"/>
            <a:ext cx="1135952" cy="5334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37310" y="1600200"/>
            <a:ext cx="1135952" cy="2667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Combined Effects of </a:t>
            </a:r>
            <a:r>
              <a:rPr lang="en-US" sz="3600" dirty="0" err="1" smtClean="0">
                <a:latin typeface="Calibri" panose="020F0502020204030204" pitchFamily="34" charset="0"/>
              </a:rPr>
              <a:t>Nonidealities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46" name="Picture 2" descr="Z:\neuro inspired computing\My Papers\IJCNN 2016\figures\combined_paper_plot_larg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r="6270" b="4445"/>
          <a:stretch/>
        </p:blipFill>
        <p:spPr bwMode="auto">
          <a:xfrm>
            <a:off x="417559" y="1209554"/>
            <a:ext cx="3880474" cy="41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2357626" y="5189441"/>
            <a:ext cx="119567" cy="129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54" name="Rectangle 53"/>
          <p:cNvSpPr/>
          <p:nvPr/>
        </p:nvSpPr>
        <p:spPr>
          <a:xfrm>
            <a:off x="2576263" y="5182608"/>
            <a:ext cx="102486" cy="129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grpSp>
        <p:nvGrpSpPr>
          <p:cNvPr id="55" name="Group 54"/>
          <p:cNvGrpSpPr/>
          <p:nvPr/>
        </p:nvGrpSpPr>
        <p:grpSpPr>
          <a:xfrm>
            <a:off x="540201" y="5186025"/>
            <a:ext cx="321124" cy="136648"/>
            <a:chOff x="1709420" y="3106420"/>
            <a:chExt cx="238760" cy="101600"/>
          </a:xfrm>
        </p:grpSpPr>
        <p:sp>
          <p:nvSpPr>
            <p:cNvPr id="56" name="Rectangle 55"/>
            <p:cNvSpPr/>
            <p:nvPr/>
          </p:nvSpPr>
          <p:spPr>
            <a:xfrm>
              <a:off x="1709420" y="3111500"/>
              <a:ext cx="88900" cy="9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71980" y="3106420"/>
              <a:ext cx="76200" cy="9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252885" y="4937254"/>
            <a:ext cx="239134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63135" y="2933646"/>
            <a:ext cx="481686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242637" y="1506764"/>
            <a:ext cx="481686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9538" y="1396079"/>
            <a:ext cx="1400647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29291" y="1396079"/>
            <a:ext cx="1480931" cy="47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Asymmetric, </a:t>
            </a:r>
            <a:r>
              <a:rPr lang="el-GR" sz="1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ν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9397" y="3244920"/>
            <a:ext cx="1480931" cy="47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Asymmetric, </a:t>
            </a:r>
            <a:r>
              <a:rPr lang="el-GR" sz="1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ν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29291" y="3244920"/>
            <a:ext cx="1480931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ymmetric, </a:t>
            </a:r>
            <a:r>
              <a:rPr lang="el-GR" sz="1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ν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95930" y="1182327"/>
            <a:ext cx="959272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04009" y="1124719"/>
            <a:ext cx="1480931" cy="31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MNIST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4724" y="5367896"/>
            <a:ext cx="1602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Read Noise (</a:t>
            </a:r>
            <a:r>
              <a:rPr lang="el-GR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</a:t>
            </a:r>
            <a:r>
              <a:rPr lang="en-US" sz="1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RN</a:t>
            </a:r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17172" y="5367896"/>
            <a:ext cx="1602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Read Noise (</a:t>
            </a:r>
            <a:r>
              <a:rPr lang="el-GR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</a:t>
            </a:r>
            <a:r>
              <a:rPr lang="en-US" sz="1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RN</a:t>
            </a:r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69" name="TextBox 68"/>
          <p:cNvSpPr txBox="1"/>
          <p:nvPr/>
        </p:nvSpPr>
        <p:spPr>
          <a:xfrm rot="16200000">
            <a:off x="-498974" y="4067970"/>
            <a:ext cx="1583414" cy="54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Write Noise (</a:t>
            </a:r>
            <a:r>
              <a:rPr lang="el-GR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</a:t>
            </a:r>
            <a:r>
              <a:rPr lang="en-US" sz="1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sz="1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70" name="TextBox 69"/>
          <p:cNvSpPr txBox="1"/>
          <p:nvPr/>
        </p:nvSpPr>
        <p:spPr>
          <a:xfrm rot="16200000">
            <a:off x="-498973" y="2173683"/>
            <a:ext cx="1583414" cy="54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Write Noise (</a:t>
            </a:r>
            <a:r>
              <a:rPr lang="el-GR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</a:t>
            </a:r>
            <a:r>
              <a:rPr lang="en-US" sz="1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sz="1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pic>
        <p:nvPicPr>
          <p:cNvPr id="71" name="Picture 2" descr="Z:\neuro inspired computing\My Papers\IJCNN 2016\figures\combined_paper_plot_cyb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r="6270" b="4445"/>
          <a:stretch/>
        </p:blipFill>
        <p:spPr bwMode="auto">
          <a:xfrm>
            <a:off x="4961680" y="1209554"/>
            <a:ext cx="3880474" cy="41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6901747" y="5189441"/>
            <a:ext cx="119567" cy="129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73" name="Rectangle 72"/>
          <p:cNvSpPr/>
          <p:nvPr/>
        </p:nvSpPr>
        <p:spPr>
          <a:xfrm>
            <a:off x="7120385" y="5182608"/>
            <a:ext cx="102486" cy="129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grpSp>
        <p:nvGrpSpPr>
          <p:cNvPr id="74" name="Group 73"/>
          <p:cNvGrpSpPr/>
          <p:nvPr/>
        </p:nvGrpSpPr>
        <p:grpSpPr>
          <a:xfrm>
            <a:off x="5084322" y="5186025"/>
            <a:ext cx="321124" cy="136648"/>
            <a:chOff x="1709420" y="3106420"/>
            <a:chExt cx="238760" cy="101600"/>
          </a:xfrm>
        </p:grpSpPr>
        <p:sp>
          <p:nvSpPr>
            <p:cNvPr id="75" name="Rectangle 74"/>
            <p:cNvSpPr/>
            <p:nvPr/>
          </p:nvSpPr>
          <p:spPr>
            <a:xfrm>
              <a:off x="1709420" y="3111500"/>
              <a:ext cx="88900" cy="9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71980" y="3106420"/>
              <a:ext cx="76200" cy="9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8784331" y="4937254"/>
            <a:ext cx="239134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794579" y="2933646"/>
            <a:ext cx="481686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774081" y="1506764"/>
            <a:ext cx="481686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83659" y="1396079"/>
            <a:ext cx="1400647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073412" y="1396079"/>
            <a:ext cx="1480931" cy="47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Asymmetric, </a:t>
            </a:r>
            <a:r>
              <a:rPr lang="el-GR" sz="1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ν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43518" y="3244920"/>
            <a:ext cx="1480931" cy="47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Asymmetric, </a:t>
            </a:r>
            <a:r>
              <a:rPr lang="el-GR" sz="1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ν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073412" y="3244920"/>
            <a:ext cx="1480931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ymmetric, </a:t>
            </a:r>
            <a:r>
              <a:rPr lang="el-GR" sz="1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ν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357737" y="1182327"/>
            <a:ext cx="959272" cy="28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148131" y="1124719"/>
            <a:ext cx="1480931" cy="31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File Types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224701" y="5367896"/>
            <a:ext cx="1602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Read Noise (</a:t>
            </a:r>
            <a:r>
              <a:rPr lang="el-GR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</a:t>
            </a:r>
            <a:r>
              <a:rPr lang="en-US" sz="1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RN</a:t>
            </a:r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68125" y="5367896"/>
            <a:ext cx="1602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Read Noise (</a:t>
            </a:r>
            <a:r>
              <a:rPr lang="el-GR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</a:t>
            </a:r>
            <a:r>
              <a:rPr lang="en-US" sz="1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RN</a:t>
            </a:r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4051979" y="4067971"/>
            <a:ext cx="1583414" cy="54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Write Noise (</a:t>
            </a:r>
            <a:r>
              <a:rPr lang="el-GR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</a:t>
            </a:r>
            <a:r>
              <a:rPr lang="en-US" sz="1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sz="1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4051980" y="2173684"/>
            <a:ext cx="1583414" cy="54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Write Noise (</a:t>
            </a:r>
            <a:r>
              <a:rPr lang="el-GR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</a:t>
            </a:r>
            <a:r>
              <a:rPr lang="en-US" sz="1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sz="1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47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47675" y="28575"/>
            <a:ext cx="8229600" cy="781050"/>
          </a:xfrm>
        </p:spPr>
        <p:txBody>
          <a:bodyPr>
            <a:normAutofit/>
          </a:bodyPr>
          <a:lstStyle/>
          <a:p>
            <a:r>
              <a:rPr lang="en-US" b="1"/>
              <a:t>Multiscale </a:t>
            </a:r>
            <a:r>
              <a:rPr lang="en-US" b="1" smtClean="0"/>
              <a:t>CoDesign </a:t>
            </a:r>
            <a:r>
              <a:rPr lang="en-US" b="1" dirty="0"/>
              <a:t>Framework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58597"/>
            <a:ext cx="9144000" cy="5418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430" y="6446456"/>
            <a:ext cx="972680" cy="36576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513" y="6462314"/>
            <a:ext cx="796864" cy="3657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242" y="6462314"/>
            <a:ext cx="709524" cy="36576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441" y="6447196"/>
            <a:ext cx="852772" cy="36576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478" y="6462314"/>
            <a:ext cx="914400" cy="3657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31" y="6462314"/>
            <a:ext cx="480960" cy="36576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721" y="6485206"/>
            <a:ext cx="726474" cy="3036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27816" y="1068407"/>
            <a:ext cx="4980277" cy="5198017"/>
            <a:chOff x="4027816" y="1068407"/>
            <a:chExt cx="4980277" cy="5198017"/>
          </a:xfrm>
        </p:grpSpPr>
        <p:pic>
          <p:nvPicPr>
            <p:cNvPr id="1026" name="Picture 2" descr="NERS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043" y="1236152"/>
              <a:ext cx="1278869" cy="446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www.cs.sandia.gov/CSRI/images/csri_logo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497" y="2163725"/>
              <a:ext cx="1151098" cy="475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682"/>
            <a:stretch/>
          </p:blipFill>
          <p:spPr bwMode="auto">
            <a:xfrm>
              <a:off x="4027816" y="4738200"/>
              <a:ext cx="1241284" cy="455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4387981" y="2850402"/>
              <a:ext cx="1953479" cy="838561"/>
              <a:chOff x="4135594" y="2823790"/>
              <a:chExt cx="1953479" cy="838561"/>
            </a:xfrm>
          </p:grpSpPr>
          <p:pic>
            <p:nvPicPr>
              <p:cNvPr id="43" name="Picture 5" descr="http://www.sandia.gov/mstc/_assets/images/MESABldg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5594" y="2823790"/>
                <a:ext cx="1861809" cy="779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4967028" y="3293019"/>
                <a:ext cx="11220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chemeClr val="bg1"/>
                    </a:solidFill>
                  </a:rPr>
                  <a:t>MESAFab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6" name="Picture 2" descr="http://foundry.lbl.gov/assets/img/logo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225" y="3834270"/>
              <a:ext cx="2028825" cy="57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443" y="4650290"/>
              <a:ext cx="1363970" cy="52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 descr="http://ramanworkshop2010.cnm.anl.gov/img/dynimg/CNM_V_RGB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45" y="5489510"/>
              <a:ext cx="1111630" cy="67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5703751" y="5394381"/>
              <a:ext cx="1486291" cy="872043"/>
              <a:chOff x="7646709" y="5433471"/>
              <a:chExt cx="1486291" cy="872043"/>
            </a:xfrm>
          </p:grpSpPr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6709" y="5433471"/>
                <a:ext cx="1193288" cy="791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8045455" y="5905404"/>
                <a:ext cx="1087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</a:rPr>
                  <a:t>APS</a:t>
                </a:r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034" y="3669925"/>
              <a:ext cx="959524" cy="83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105" y="1068407"/>
              <a:ext cx="1282020" cy="78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727" y="4683156"/>
              <a:ext cx="1782540" cy="56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900" y="1086752"/>
              <a:ext cx="964448" cy="86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633" y="5525160"/>
              <a:ext cx="100965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396" y="2945915"/>
              <a:ext cx="1554163" cy="538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66663" y="1910739"/>
              <a:ext cx="1641430" cy="81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541" y="2071762"/>
              <a:ext cx="1864215" cy="6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ounded Rectangle 4"/>
          <p:cNvSpPr/>
          <p:nvPr/>
        </p:nvSpPr>
        <p:spPr>
          <a:xfrm>
            <a:off x="93133" y="914974"/>
            <a:ext cx="3556000" cy="5318166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kern="0" dirty="0" smtClean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03" y="4650992"/>
            <a:ext cx="981153" cy="64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9666" y="5333309"/>
            <a:ext cx="1285095" cy="8913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03" y="2710963"/>
            <a:ext cx="2655837" cy="104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32" y="1842695"/>
            <a:ext cx="2410962" cy="9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36260" y="1001160"/>
            <a:ext cx="2217024" cy="772325"/>
            <a:chOff x="736260" y="1001160"/>
            <a:chExt cx="2217024" cy="772325"/>
          </a:xfrm>
        </p:grpSpPr>
        <p:sp>
          <p:nvSpPr>
            <p:cNvPr id="8" name="Cloud"/>
            <p:cNvSpPr>
              <a:spLocks noChangeAspect="1" noEditPoints="1" noChangeArrowheads="1"/>
            </p:cNvSpPr>
            <p:nvPr/>
          </p:nvSpPr>
          <p:spPr bwMode="auto">
            <a:xfrm>
              <a:off x="736260" y="1001160"/>
              <a:ext cx="2217024" cy="7723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EEECE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smtClean="0">
                <a:solidFill>
                  <a:prstClr val="black"/>
                </a:solidFill>
              </a:endParaRPr>
            </a:p>
          </p:txBody>
        </p:sp>
        <p:pic>
          <p:nvPicPr>
            <p:cNvPr id="9" name="Picture 22" descr="C:\Users\mmarine\AppData\Local\Microsoft\Windows\Temporary Internet Files\Content.IE5\4HCB2Y50\Apple_II_Monitor[1].pn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328" y="1138048"/>
              <a:ext cx="789620" cy="498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sagarwa\Desktop\rbm.png"/>
            <p:cNvPicPr>
              <a:picLocks noChangeAspect="1" noChangeArrowheads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028" y="1199581"/>
              <a:ext cx="876300" cy="445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235" y="3773408"/>
            <a:ext cx="844978" cy="7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fig_pres1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567" y="4683156"/>
            <a:ext cx="766193" cy="565616"/>
          </a:xfrm>
          <a:prstGeom prst="rect">
            <a:avLst/>
          </a:prstGeom>
          <a:noFill/>
        </p:spPr>
      </p:pic>
      <p:pic>
        <p:nvPicPr>
          <p:cNvPr id="15" name="Picture 2" descr="Photomicrograph of an SFQ integrated circuit 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4723" y="3688963"/>
            <a:ext cx="813756" cy="7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\\Snl\mesa\Projects\SiliconPhotonics\cderose\ONR\RingResonator3.bmp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831733" y="4625767"/>
            <a:ext cx="633491" cy="716156"/>
          </a:xfrm>
          <a:prstGeom prst="rect">
            <a:avLst/>
          </a:prstGeom>
          <a:noFill/>
        </p:spPr>
      </p:pic>
      <p:sp>
        <p:nvSpPr>
          <p:cNvPr id="17" name="Down Arrow 16"/>
          <p:cNvSpPr/>
          <p:nvPr/>
        </p:nvSpPr>
        <p:spPr>
          <a:xfrm rot="10800000">
            <a:off x="127590" y="1249662"/>
            <a:ext cx="487764" cy="4579410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814242" y="3431005"/>
            <a:ext cx="437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Multiscale   CoDesign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3764712" y="5434907"/>
            <a:ext cx="5490808" cy="83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Fundamental material science</a:t>
            </a:r>
            <a:endParaRPr lang="en-US" sz="3200" b="1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764712" y="4571327"/>
            <a:ext cx="5490808" cy="83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Device physics</a:t>
            </a:r>
            <a:endParaRPr lang="en-US" sz="3200" b="1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3764712" y="3678719"/>
            <a:ext cx="5490808" cy="83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Device demonstration</a:t>
            </a:r>
            <a:endParaRPr lang="en-US" sz="3200" b="1" dirty="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764712" y="2887709"/>
            <a:ext cx="5490808" cy="83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/>
              <a:t>Component hetero-integration</a:t>
            </a:r>
            <a:endParaRPr lang="en-US" sz="3200" b="1" dirty="0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3764712" y="1951559"/>
            <a:ext cx="5490808" cy="83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System </a:t>
            </a:r>
            <a:r>
              <a:rPr lang="en-US" sz="3200" b="1" smtClean="0"/>
              <a:t>architecture modeling</a:t>
            </a:r>
            <a:endParaRPr lang="en-US" sz="3200" b="1" dirty="0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3764712" y="978394"/>
            <a:ext cx="5490808" cy="83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/>
              <a:t>Programming paradigms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910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smtClean="0"/>
              <a:t>we get </a:t>
            </a:r>
            <a:r>
              <a:rPr lang="en-US" dirty="0" smtClean="0"/>
              <a:t>to 10 </a:t>
            </a:r>
            <a:r>
              <a:rPr lang="en-US" dirty="0" err="1" smtClean="0"/>
              <a:t>fJ</a:t>
            </a:r>
            <a:r>
              <a:rPr lang="en-US" dirty="0" smtClean="0"/>
              <a:t> per </a:t>
            </a:r>
            <a:r>
              <a:rPr lang="en-US" dirty="0" err="1" smtClean="0"/>
              <a:t>inst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19976"/>
            <a:ext cx="8534400" cy="4847424"/>
          </a:xfrm>
        </p:spPr>
        <p:txBody>
          <a:bodyPr/>
          <a:lstStyle/>
          <a:p>
            <a:r>
              <a:rPr lang="en-US" b="1" smtClean="0"/>
              <a:t>CMOS scaling not providing significant energy efficiency gains</a:t>
            </a:r>
            <a:endParaRPr lang="en-US" b="1" dirty="0"/>
          </a:p>
          <a:p>
            <a:r>
              <a:rPr lang="en-US" b="1" smtClean="0"/>
              <a:t>Many algorithmic</a:t>
            </a:r>
            <a:r>
              <a:rPr lang="en-US" b="1" dirty="0" smtClean="0"/>
              <a:t>, architectural, and device answers:</a:t>
            </a:r>
          </a:p>
          <a:p>
            <a:pPr lvl="1"/>
            <a:r>
              <a:rPr lang="en-US" sz="2400" b="1" smtClean="0"/>
              <a:t>Neuromorphic algorithms</a:t>
            </a:r>
            <a:endParaRPr lang="en-US" sz="2400" b="1" dirty="0" smtClean="0"/>
          </a:p>
          <a:p>
            <a:pPr lvl="1"/>
            <a:r>
              <a:rPr lang="en-US" sz="2400" b="1" smtClean="0"/>
              <a:t>Analog </a:t>
            </a:r>
            <a:r>
              <a:rPr lang="en-US" sz="2400" b="1" dirty="0" smtClean="0"/>
              <a:t>accelerators</a:t>
            </a:r>
          </a:p>
          <a:p>
            <a:pPr lvl="1"/>
            <a:r>
              <a:rPr lang="en-US" sz="2400" b="1" dirty="0"/>
              <a:t>mV switch </a:t>
            </a:r>
            <a:r>
              <a:rPr lang="en-US" sz="2400" b="1"/>
              <a:t>(</a:t>
            </a:r>
            <a:r>
              <a:rPr lang="en-US" sz="2400" b="1" smtClean="0"/>
              <a:t>e.g. </a:t>
            </a:r>
            <a:r>
              <a:rPr lang="en-US" sz="2400" b="1" dirty="0"/>
              <a:t>TFET</a:t>
            </a:r>
            <a:r>
              <a:rPr lang="en-US" sz="2400" b="1"/>
              <a:t>, </a:t>
            </a:r>
            <a:r>
              <a:rPr lang="en-US" sz="2400" b="1" smtClean="0"/>
              <a:t>NgcFET</a:t>
            </a:r>
            <a:r>
              <a:rPr lang="en-US" sz="2400" b="1" dirty="0"/>
              <a:t>)</a:t>
            </a:r>
          </a:p>
          <a:p>
            <a:pPr lvl="1"/>
            <a:r>
              <a:rPr lang="en-US" sz="2400" b="1" smtClean="0"/>
              <a:t>Superconducting </a:t>
            </a:r>
            <a:r>
              <a:rPr lang="en-US" sz="2400" b="1" dirty="0"/>
              <a:t>electronics, </a:t>
            </a:r>
            <a:r>
              <a:rPr lang="en-US" sz="2400" b="1" smtClean="0"/>
              <a:t>quantum computing…</a:t>
            </a:r>
            <a:endParaRPr lang="en-US" sz="2400" b="1" dirty="0" smtClean="0"/>
          </a:p>
          <a:p>
            <a:r>
              <a:rPr lang="en-US" b="1" dirty="0" smtClean="0"/>
              <a:t>Which horse should we bet on??</a:t>
            </a:r>
          </a:p>
          <a:p>
            <a:r>
              <a:rPr lang="en-US" b="1" dirty="0" smtClean="0"/>
              <a:t>Well…studies for each approach “prove” each respective option to be the best path forward</a:t>
            </a:r>
          </a:p>
          <a:p>
            <a:r>
              <a:rPr lang="en-US" b="1" dirty="0" smtClean="0"/>
              <a:t>Winner not yet clear, most will require major development efforts to realize full potential ($$)</a:t>
            </a:r>
          </a:p>
          <a:p>
            <a:r>
              <a:rPr lang="en-US" b="1" dirty="0" smtClean="0"/>
              <a:t>Need systematic, universal method to determine best approaches for further investment…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Today?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78740"/>
            <a:ext cx="6248400" cy="4847424"/>
          </a:xfrm>
        </p:spPr>
        <p:txBody>
          <a:bodyPr/>
          <a:lstStyle/>
          <a:p>
            <a:r>
              <a:rPr lang="en-US" b="1" dirty="0" smtClean="0"/>
              <a:t>Single Unit: </a:t>
            </a:r>
            <a:r>
              <a:rPr lang="en-US" b="1" dirty="0" err="1" smtClean="0"/>
              <a:t>Nvidea</a:t>
            </a:r>
            <a:r>
              <a:rPr lang="en-US" b="1" dirty="0" smtClean="0"/>
              <a:t> Tesla P100 GPU</a:t>
            </a:r>
          </a:p>
          <a:p>
            <a:pPr lvl="1"/>
            <a:r>
              <a:rPr lang="en-US" b="1" dirty="0" smtClean="0"/>
              <a:t>Most advanced GPU processor specs (announced, not yet released)</a:t>
            </a:r>
          </a:p>
          <a:p>
            <a:pPr lvl="1"/>
            <a:r>
              <a:rPr lang="en-US" b="1" dirty="0" smtClean="0"/>
              <a:t>Target’s deep learning and neural applications</a:t>
            </a:r>
          </a:p>
          <a:p>
            <a:pPr lvl="1"/>
            <a:r>
              <a:rPr lang="en-US" b="1" dirty="0" smtClean="0"/>
              <a:t>20 TFLOP/s </a:t>
            </a:r>
            <a:r>
              <a:rPr lang="en-US" b="1" dirty="0" smtClean="0"/>
              <a:t>16 bit peak performance w/ peak power dissipation of 300W</a:t>
            </a:r>
          </a:p>
          <a:p>
            <a:pPr lvl="1"/>
            <a:r>
              <a:rPr lang="en-US" b="1" dirty="0" smtClean="0"/>
              <a:t>70 GFLOP/watt or about 15 </a:t>
            </a:r>
            <a:r>
              <a:rPr lang="en-US" b="1" dirty="0" err="1" smtClean="0"/>
              <a:t>pJ</a:t>
            </a:r>
            <a:r>
              <a:rPr lang="en-US" b="1" dirty="0" smtClean="0"/>
              <a:t>/FLOP (16 bit)</a:t>
            </a:r>
          </a:p>
          <a:p>
            <a:r>
              <a:rPr lang="en-US" b="1" dirty="0"/>
              <a:t>Supercomputer: Sunway </a:t>
            </a:r>
            <a:r>
              <a:rPr lang="en-US" b="1" dirty="0" err="1" smtClean="0"/>
              <a:t>TaihuLight</a:t>
            </a:r>
            <a:r>
              <a:rPr lang="en-US" b="1" dirty="0" smtClean="0"/>
              <a:t> </a:t>
            </a:r>
            <a:r>
              <a:rPr lang="en-US" b="1" dirty="0"/>
              <a:t>(China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Top supercomputer in the world</a:t>
            </a:r>
          </a:p>
          <a:p>
            <a:pPr lvl="1"/>
            <a:r>
              <a:rPr lang="en-US" b="1" dirty="0" err="1" smtClean="0"/>
              <a:t>ShenWei</a:t>
            </a:r>
            <a:r>
              <a:rPr lang="en-US" b="1" dirty="0" smtClean="0"/>
              <a:t> processor</a:t>
            </a:r>
          </a:p>
          <a:p>
            <a:pPr lvl="1"/>
            <a:r>
              <a:rPr lang="en-US" b="1" dirty="0" smtClean="0"/>
              <a:t>90 PFLOP/s peak, 15 MW power</a:t>
            </a:r>
          </a:p>
          <a:p>
            <a:pPr lvl="1"/>
            <a:r>
              <a:rPr lang="en-US" b="1" dirty="0" smtClean="0"/>
              <a:t>6 GFLOP/W or about 170 </a:t>
            </a:r>
            <a:r>
              <a:rPr lang="en-US" b="1" dirty="0" err="1" smtClean="0"/>
              <a:t>pJ</a:t>
            </a:r>
            <a:r>
              <a:rPr lang="en-US" b="1" dirty="0" smtClean="0"/>
              <a:t>/FLOP</a:t>
            </a:r>
          </a:p>
          <a:p>
            <a:r>
              <a:rPr lang="en-US" b="1" dirty="0" smtClean="0"/>
              <a:t>Need &gt;1000x improvement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58" y="1219200"/>
            <a:ext cx="291369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0" b="8273"/>
          <a:stretch/>
        </p:blipFill>
        <p:spPr bwMode="auto">
          <a:xfrm>
            <a:off x="4948812" y="4267200"/>
            <a:ext cx="4142837" cy="149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200" y="57222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Modified from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Hasler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 Marr,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Frontiers in Neuroscience, 2013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0786" y="4191000"/>
            <a:ext cx="3886200" cy="2209799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34201" y="4113074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“Let physics do the computation” O</a:t>
            </a:r>
            <a:r>
              <a:rPr lang="en-US" b="1" dirty="0" smtClean="0">
                <a:solidFill>
                  <a:srgbClr val="002060"/>
                </a:solidFill>
              </a:rPr>
              <a:t>ur brain is the ultimate example of </a:t>
            </a:r>
            <a:r>
              <a:rPr lang="en-US" b="1" smtClean="0">
                <a:solidFill>
                  <a:srgbClr val="002060"/>
                </a:solidFill>
              </a:rPr>
              <a:t>this paradigm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67000" y="2257925"/>
            <a:ext cx="3839424" cy="9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0" y="732472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Improvements Due </a:t>
            </a:r>
            <a:r>
              <a:rPr lang="en-US" b="1" dirty="0" err="1" smtClean="0">
                <a:solidFill>
                  <a:srgbClr val="C00000"/>
                </a:solidFill>
              </a:rPr>
              <a:t>Soley</a:t>
            </a:r>
            <a:r>
              <a:rPr lang="en-US" b="1" dirty="0" smtClean="0">
                <a:solidFill>
                  <a:srgbClr val="C00000"/>
                </a:solidFill>
              </a:rPr>
              <a:t> to Transistors (Moore’s Law and </a:t>
            </a:r>
            <a:r>
              <a:rPr lang="en-US" b="1" dirty="0" err="1" smtClean="0">
                <a:solidFill>
                  <a:srgbClr val="C00000"/>
                </a:solidFill>
              </a:rPr>
              <a:t>Denard</a:t>
            </a:r>
            <a:r>
              <a:rPr lang="en-US" b="1" dirty="0" smtClean="0">
                <a:solidFill>
                  <a:srgbClr val="C00000"/>
                </a:solidFill>
              </a:rPr>
              <a:t> Voltage Scaling)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048" y="6096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10</a:t>
            </a:r>
            <a:r>
              <a:rPr lang="en-US" b="1" baseline="30000" dirty="0" smtClean="0"/>
              <a:t>5</a:t>
            </a:r>
            <a:r>
              <a:rPr lang="en-US" b="1" dirty="0" smtClean="0"/>
              <a:t> </a:t>
            </a:r>
            <a:r>
              <a:rPr lang="en-US" b="1" dirty="0" err="1" smtClean="0"/>
              <a:t>pJ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5048" y="1094509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10</a:t>
            </a:r>
            <a:r>
              <a:rPr lang="en-US" b="1" baseline="30000" dirty="0"/>
              <a:t>4</a:t>
            </a:r>
            <a:r>
              <a:rPr lang="en-US" b="1" dirty="0" smtClean="0"/>
              <a:t> </a:t>
            </a:r>
            <a:r>
              <a:rPr lang="en-US" b="1" dirty="0" err="1" smtClean="0"/>
              <a:t>pJ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5048" y="1579418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10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  <a:r>
              <a:rPr lang="en-US" b="1" dirty="0" err="1" smtClean="0"/>
              <a:t>pJ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5048" y="20574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10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r>
              <a:rPr lang="en-US" b="1" dirty="0" err="1" smtClean="0"/>
              <a:t>pJ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5048" y="2549236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10 </a:t>
            </a:r>
            <a:r>
              <a:rPr lang="en-US" b="1" dirty="0" err="1" smtClean="0"/>
              <a:t>pJ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0848" y="3034145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 </a:t>
            </a:r>
            <a:r>
              <a:rPr lang="en-US" b="1" dirty="0" err="1" smtClean="0"/>
              <a:t>pJ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820848" y="3519054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100 </a:t>
            </a:r>
            <a:r>
              <a:rPr lang="en-US" b="1" dirty="0" err="1" smtClean="0"/>
              <a:t>fJ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0848" y="4003963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10 </a:t>
            </a:r>
            <a:r>
              <a:rPr lang="en-US" b="1" dirty="0" err="1" smtClean="0"/>
              <a:t>fJ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0848" y="4488872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 </a:t>
            </a:r>
            <a:r>
              <a:rPr lang="en-US" b="1" dirty="0" err="1" smtClean="0"/>
              <a:t>fJ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0848" y="4973781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100 </a:t>
            </a:r>
            <a:r>
              <a:rPr lang="en-US" b="1" dirty="0" err="1" smtClean="0"/>
              <a:t>aJ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51466" y="5458690"/>
            <a:ext cx="1474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10 </a:t>
            </a:r>
            <a:r>
              <a:rPr lang="en-US" b="1" dirty="0" err="1" smtClean="0"/>
              <a:t>aJ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30448" y="59436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 </a:t>
            </a:r>
            <a:r>
              <a:rPr lang="en-US" b="1" dirty="0" err="1"/>
              <a:t>a</a:t>
            </a:r>
            <a:r>
              <a:rPr lang="en-US" b="1" dirty="0" err="1" smtClean="0"/>
              <a:t>J</a:t>
            </a:r>
            <a:r>
              <a:rPr lang="en-US" b="1" dirty="0" smtClean="0"/>
              <a:t>/MAC</a:t>
            </a:r>
            <a:endParaRPr lang="en-US" b="1" i="1" dirty="0"/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8305800" y="6517867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6458826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*Caveat</a:t>
            </a:r>
            <a:r>
              <a:rPr lang="en-US" sz="1100" b="1" smtClean="0">
                <a:latin typeface="Arial" panose="020B0604020202020204" pitchFamily="34" charset="0"/>
                <a:cs typeface="Arial" panose="020B0604020202020204" pitchFamily="34" charset="0"/>
              </a:rPr>
              <a:t>: Biological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neurons probably do not perform MACs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05" y="640377"/>
            <a:ext cx="11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1980’s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7605" y="1944469"/>
            <a:ext cx="110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2010-Present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602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2025</a:t>
            </a:r>
            <a:r>
              <a:rPr lang="en-US" b="1" dirty="0">
                <a:solidFill>
                  <a:schemeClr val="accent1"/>
                </a:solidFill>
              </a:rPr>
              <a:t>?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605" y="4202668"/>
            <a:ext cx="11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2035?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605" y="1066800"/>
            <a:ext cx="11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1990’s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47605" y="1487267"/>
            <a:ext cx="11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2000’s</a:t>
            </a:r>
            <a:endParaRPr lang="en-US" b="1" dirty="0"/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457200" y="0"/>
            <a:ext cx="8229600" cy="9916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kern="0" dirty="0" smtClean="0"/>
              <a:t>Evolution of Computing Machinery</a:t>
            </a:r>
            <a:endParaRPr lang="en-US" kern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95600" y="685800"/>
            <a:ext cx="0" cy="58320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25848" y="809654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25848" y="1287425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725848" y="1765196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25848" y="2257925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25848" y="2739988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25848" y="3227384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725848" y="3705155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25848" y="4182926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25848" y="4679947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25848" y="5176968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25848" y="5654739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725848" y="6132510"/>
            <a:ext cx="3983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86100" y="1884726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Modern GPU</a:t>
            </a:r>
            <a:r>
              <a:rPr lang="en-US" dirty="0" smtClean="0"/>
              <a:t>, 32 bit precision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48000" y="3516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VMM </a:t>
            </a:r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1242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Biological </a:t>
            </a:r>
            <a:r>
              <a:rPr lang="en-US" dirty="0" smtClean="0"/>
              <a:t>Neurons*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276600" y="45720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Neuromorphic Target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(Efficiency only possible with neural hardware </a:t>
            </a:r>
            <a:r>
              <a:rPr lang="en-US" sz="2000" b="1" smtClean="0">
                <a:solidFill>
                  <a:srgbClr val="002060"/>
                </a:solidFill>
              </a:rPr>
              <a:t>&amp; algorithms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925024" y="809654"/>
            <a:ext cx="358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24200" y="81942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Early DSP Demonstrations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324600" y="809654"/>
            <a:ext cx="0" cy="143241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86100" y="254923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Exascale</a:t>
            </a:r>
            <a:r>
              <a:rPr lang="en-US" dirty="0" smtClean="0"/>
              <a:t> </a:t>
            </a:r>
            <a:r>
              <a:rPr lang="en-US" smtClean="0"/>
              <a:t>System Goal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086098" y="2267230"/>
            <a:ext cx="331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Single GPU </a:t>
            </a:r>
            <a:r>
              <a:rPr lang="en-US" dirty="0" smtClean="0"/>
              <a:t>Card, Late 2016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86098" y="3042718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 TMAC/W</a:t>
            </a:r>
            <a:endParaRPr lang="en-US" b="1" i="1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28914"/>
            <a:ext cx="1027542" cy="7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flipH="1">
            <a:off x="6553199" y="2242066"/>
            <a:ext cx="1485902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6115049" y="2451896"/>
            <a:ext cx="723322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0" b="8273"/>
          <a:stretch/>
        </p:blipFill>
        <p:spPr bwMode="auto">
          <a:xfrm>
            <a:off x="7445230" y="2057400"/>
            <a:ext cx="1665631" cy="59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6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Resistive RAM (ReRAM)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10467"/>
            <a:ext cx="4161102" cy="28236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181600" y="5371389"/>
            <a:ext cx="685800" cy="609600"/>
          </a:xfrm>
          <a:prstGeom prst="rect">
            <a:avLst/>
          </a:prstGeom>
          <a:ln w="12700">
            <a:solidFill>
              <a:srgbClr val="0033CC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900" b="1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797" y="5791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0033CC"/>
                </a:solidFill>
                <a:latin typeface="+mj-lt"/>
              </a:rPr>
              <a:t>Highest current switching </a:t>
            </a:r>
            <a:r>
              <a:rPr lang="en-US" sz="1200" b="1" dirty="0" smtClean="0">
                <a:solidFill>
                  <a:srgbClr val="0033CC"/>
                </a:solidFill>
                <a:latin typeface="+mj-lt"/>
              </a:rPr>
              <a:t>process</a:t>
            </a:r>
            <a:endParaRPr lang="en-US" sz="1200" b="1" dirty="0">
              <a:solidFill>
                <a:srgbClr val="0033CC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4953000" y="5867400"/>
            <a:ext cx="228600" cy="1135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33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6400800" y="4739640"/>
            <a:ext cx="331994" cy="365760"/>
          </a:xfrm>
          <a:prstGeom prst="rect">
            <a:avLst/>
          </a:prstGeom>
          <a:ln w="12700">
            <a:solidFill>
              <a:srgbClr val="0033CC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900" b="1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5256" y="4191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33CC"/>
                </a:solidFill>
                <a:latin typeface="+mj-lt"/>
              </a:rPr>
              <a:t>Read Window</a:t>
            </a:r>
            <a:endParaRPr lang="en-US" sz="1200" b="1" dirty="0">
              <a:solidFill>
                <a:srgbClr val="0033CC"/>
              </a:solidFill>
              <a:latin typeface="+mj-lt"/>
            </a:endParaRPr>
          </a:p>
        </p:txBody>
      </p:sp>
      <p:cxnSp>
        <p:nvCxnSpPr>
          <p:cNvPr id="12" name="Straight Connector 11"/>
          <p:cNvCxnSpPr>
            <a:endCxn id="11" idx="2"/>
          </p:cNvCxnSpPr>
          <p:nvPr/>
        </p:nvCxnSpPr>
        <p:spPr bwMode="auto">
          <a:xfrm flipH="1" flipV="1">
            <a:off x="6171556" y="4467999"/>
            <a:ext cx="229244" cy="2720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33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921330"/>
              </p:ext>
            </p:extLst>
          </p:nvPr>
        </p:nvGraphicFramePr>
        <p:xfrm>
          <a:off x="-147678" y="3573104"/>
          <a:ext cx="4194662" cy="306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9" name="Visio" r:id="rId5" imgW="6178481" imgH="4400640" progId="Visio.Drawing.15">
                  <p:embed/>
                </p:oleObj>
              </mc:Choice>
              <mc:Fallback>
                <p:oleObj name="Visio" r:id="rId5" imgW="6178481" imgH="440064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47678" y="3573104"/>
                        <a:ext cx="4194662" cy="3064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656902" cy="4847424"/>
          </a:xfrm>
        </p:spPr>
        <p:txBody>
          <a:bodyPr/>
          <a:lstStyle/>
          <a:p>
            <a:r>
              <a:rPr lang="en-US" b="1" dirty="0" smtClean="0"/>
              <a:t>ERD: </a:t>
            </a:r>
            <a:r>
              <a:rPr lang="en-US" b="1" dirty="0" smtClean="0"/>
              <a:t>Bipolar Metal Oxide Redox </a:t>
            </a:r>
            <a:r>
              <a:rPr lang="en-US" b="1" dirty="0" smtClean="0"/>
              <a:t>RAM</a:t>
            </a:r>
            <a:endParaRPr lang="en-US" b="1" dirty="0"/>
          </a:p>
          <a:p>
            <a:r>
              <a:rPr lang="en-US" b="1" dirty="0"/>
              <a:t>Resistance is modulated in a metal oxide</a:t>
            </a:r>
          </a:p>
          <a:p>
            <a:r>
              <a:rPr lang="en-US" b="1" dirty="0"/>
              <a:t>Scalable to </a:t>
            </a:r>
            <a:r>
              <a:rPr lang="en-US" b="1" dirty="0" smtClean="0"/>
              <a:t>5nm</a:t>
            </a:r>
            <a:r>
              <a:rPr lang="en-US" b="1" dirty="0"/>
              <a:t>, sub </a:t>
            </a:r>
            <a:r>
              <a:rPr lang="en-US" b="1" dirty="0" err="1"/>
              <a:t>pJ</a:t>
            </a:r>
            <a:r>
              <a:rPr lang="en-US" b="1" dirty="0"/>
              <a:t> switching energies</a:t>
            </a:r>
          </a:p>
          <a:p>
            <a:r>
              <a:rPr lang="en-US" b="1" dirty="0" err="1" smtClean="0"/>
              <a:t>TiN</a:t>
            </a:r>
            <a:r>
              <a:rPr lang="en-US" b="1" dirty="0" smtClean="0"/>
              <a:t>/Ta/</a:t>
            </a:r>
            <a:r>
              <a:rPr lang="en-US" b="1" dirty="0" err="1" smtClean="0"/>
              <a:t>TaOx</a:t>
            </a:r>
            <a:r>
              <a:rPr lang="en-US" b="1" dirty="0" smtClean="0"/>
              <a:t>/</a:t>
            </a:r>
            <a:r>
              <a:rPr lang="en-US" b="1" dirty="0" err="1" smtClean="0"/>
              <a:t>TiN</a:t>
            </a:r>
            <a:r>
              <a:rPr lang="en-US" b="1" dirty="0" smtClean="0"/>
              <a:t> used </a:t>
            </a:r>
            <a:r>
              <a:rPr lang="en-US" b="1" dirty="0"/>
              <a:t>as example </a:t>
            </a:r>
            <a:r>
              <a:rPr lang="en-US" b="1" dirty="0" smtClean="0"/>
              <a:t>material </a:t>
            </a:r>
            <a:r>
              <a:rPr lang="en-US" b="1" dirty="0"/>
              <a:t>(SNL </a:t>
            </a:r>
            <a:r>
              <a:rPr lang="en-US" b="1" dirty="0" smtClean="0"/>
              <a:t>version) </a:t>
            </a:r>
            <a:endParaRPr lang="en-US" b="1" dirty="0"/>
          </a:p>
          <a:p>
            <a:r>
              <a:rPr lang="en-US" b="1" dirty="0" err="1" smtClean="0"/>
              <a:t>CrossSim</a:t>
            </a:r>
            <a:r>
              <a:rPr lang="en-US" b="1" dirty="0" smtClean="0"/>
              <a:t> </a:t>
            </a:r>
            <a:r>
              <a:rPr lang="en-US" b="1" dirty="0" smtClean="0"/>
              <a:t>modeling </a:t>
            </a:r>
            <a:r>
              <a:rPr lang="en-US" b="1" dirty="0"/>
              <a:t>applies to all </a:t>
            </a:r>
            <a:r>
              <a:rPr lang="en-US" b="1" dirty="0" smtClean="0"/>
              <a:t>resistive switching </a:t>
            </a:r>
            <a:r>
              <a:rPr lang="en-US" b="1" dirty="0" smtClean="0"/>
              <a:t>crossbars</a:t>
            </a:r>
          </a:p>
          <a:p>
            <a:pPr lvl="1"/>
            <a:r>
              <a:rPr lang="en-US" b="1" dirty="0" smtClean="0"/>
              <a:t>We will demonstrate simulation of other novel devices also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13" name="Picture 1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838200"/>
            <a:ext cx="2171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Crossbar Theoretical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40"/>
            <a:ext cx="5791200" cy="4847424"/>
          </a:xfrm>
        </p:spPr>
        <p:txBody>
          <a:bodyPr/>
          <a:lstStyle/>
          <a:p>
            <a:r>
              <a:rPr lang="en-US" b="1" dirty="0" smtClean="0"/>
              <a:t>Potential for 100 </a:t>
            </a:r>
            <a:r>
              <a:rPr lang="en-US" b="1" dirty="0" err="1" smtClean="0"/>
              <a:t>Tbit</a:t>
            </a:r>
            <a:r>
              <a:rPr lang="en-US" b="1" dirty="0" smtClean="0"/>
              <a:t> of ReRAM on chip</a:t>
            </a:r>
          </a:p>
          <a:p>
            <a:r>
              <a:rPr lang="en-US" b="1" dirty="0" smtClean="0"/>
              <a:t>If each can perform 1M </a:t>
            </a:r>
            <a:r>
              <a:rPr lang="en-US" b="1" dirty="0" smtClean="0"/>
              <a:t>computations </a:t>
            </a:r>
            <a:r>
              <a:rPr lang="en-US" b="1" dirty="0" smtClean="0"/>
              <a:t>of interest per second (1 M-op):</a:t>
            </a:r>
          </a:p>
          <a:p>
            <a:pPr lvl="1"/>
            <a:r>
              <a:rPr lang="en-US" b="1" dirty="0" smtClean="0"/>
              <a:t>10</a:t>
            </a:r>
            <a:r>
              <a:rPr lang="en-US" b="1" baseline="30000" dirty="0" smtClean="0"/>
              <a:t>12</a:t>
            </a:r>
            <a:r>
              <a:rPr lang="en-US" b="1" dirty="0" smtClean="0"/>
              <a:t> active devices/chip x 10</a:t>
            </a:r>
            <a:r>
              <a:rPr lang="en-US" b="1" baseline="30000" dirty="0" smtClean="0"/>
              <a:t>6</a:t>
            </a:r>
            <a:r>
              <a:rPr lang="en-US" b="1" dirty="0" smtClean="0"/>
              <a:t> cycle per second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10</a:t>
            </a:r>
            <a:r>
              <a:rPr lang="en-US" b="1" baseline="30000" dirty="0" smtClean="0"/>
              <a:t>18</a:t>
            </a:r>
            <a:r>
              <a:rPr lang="en-US" b="1" dirty="0" smtClean="0"/>
              <a:t> </a:t>
            </a:r>
            <a:r>
              <a:rPr lang="en-US" b="1" dirty="0" smtClean="0"/>
              <a:t>comps</a:t>
            </a:r>
            <a:r>
              <a:rPr lang="en-US" b="1" dirty="0" smtClean="0"/>
              <a:t> </a:t>
            </a:r>
            <a:r>
              <a:rPr lang="en-US" b="1" dirty="0" smtClean="0"/>
              <a:t>per second per chip</a:t>
            </a:r>
          </a:p>
          <a:p>
            <a:pPr lvl="1"/>
            <a:r>
              <a:rPr lang="en-US" b="1" dirty="0" err="1" smtClean="0"/>
              <a:t>Exascale</a:t>
            </a:r>
            <a:r>
              <a:rPr lang="en-US" b="1" dirty="0" smtClean="0"/>
              <a:t>-computations per sec on one </a:t>
            </a:r>
            <a:r>
              <a:rPr lang="en-US" b="1" dirty="0" smtClean="0"/>
              <a:t>chip!</a:t>
            </a:r>
          </a:p>
          <a:p>
            <a:r>
              <a:rPr lang="en-US" b="1" dirty="0" smtClean="0"/>
              <a:t>In order to not melt the chip, entire area must be limited to ~100W</a:t>
            </a:r>
          </a:p>
          <a:p>
            <a:r>
              <a:rPr lang="en-US" b="1" dirty="0" smtClean="0"/>
              <a:t>Allowed energy per operation = P x t/op = 100W / 10</a:t>
            </a:r>
            <a:r>
              <a:rPr lang="en-US" b="1" baseline="30000" dirty="0" smtClean="0"/>
              <a:t>18</a:t>
            </a:r>
            <a:r>
              <a:rPr lang="en-US" b="1" dirty="0" smtClean="0"/>
              <a:t> = 10</a:t>
            </a:r>
            <a:r>
              <a:rPr lang="en-US" b="1" baseline="30000" dirty="0" smtClean="0"/>
              <a:t>-16</a:t>
            </a:r>
            <a:r>
              <a:rPr lang="en-US" b="1" dirty="0" smtClean="0"/>
              <a:t> = 100 </a:t>
            </a:r>
            <a:r>
              <a:rPr lang="en-US" b="1" dirty="0" err="1" smtClean="0"/>
              <a:t>aJ</a:t>
            </a:r>
            <a:r>
              <a:rPr lang="en-US" b="1" dirty="0" smtClean="0"/>
              <a:t>/operation</a:t>
            </a:r>
          </a:p>
          <a:p>
            <a:r>
              <a:rPr lang="en-US" b="1" dirty="0" smtClean="0"/>
              <a:t>10nm line capacitance = 10 </a:t>
            </a:r>
            <a:r>
              <a:rPr lang="en-US" b="1" dirty="0" err="1" smtClean="0"/>
              <a:t>aF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Can charge line to 1V with 10 </a:t>
            </a:r>
            <a:r>
              <a:rPr lang="en-US" b="1" dirty="0" err="1" smtClean="0"/>
              <a:t>aJ</a:t>
            </a:r>
            <a:endParaRPr lang="en-US" b="1" dirty="0" smtClean="0"/>
          </a:p>
          <a:p>
            <a:r>
              <a:rPr lang="en-US" b="1" dirty="0" smtClean="0"/>
              <a:t>Drawback: “only” ~100B transistors/chip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751712"/>
              </p:ext>
            </p:extLst>
          </p:nvPr>
        </p:nvGraphicFramePr>
        <p:xfrm>
          <a:off x="5973465" y="729252"/>
          <a:ext cx="302510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Visio" r:id="rId4" imgW="2349436" imgH="1479600" progId="Visio.Drawing.15">
                  <p:embed/>
                </p:oleObj>
              </mc:Choice>
              <mc:Fallback>
                <p:oleObj name="Visio" r:id="rId4" imgW="2349436" imgH="1479600" progId="Visio.Drawing.15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73465" y="729252"/>
                        <a:ext cx="3025107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68" y="2634252"/>
            <a:ext cx="2171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044" r="12514"/>
          <a:stretch>
            <a:fillRect/>
          </a:stretch>
        </p:blipFill>
        <p:spPr bwMode="auto">
          <a:xfrm>
            <a:off x="6019800" y="3810000"/>
            <a:ext cx="3047354" cy="2707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72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278"/>
          <p:cNvSpPr/>
          <p:nvPr/>
        </p:nvSpPr>
        <p:spPr>
          <a:xfrm>
            <a:off x="4998718" y="3034605"/>
            <a:ext cx="430793" cy="1967178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3" name="TextBox 212"/>
          <p:cNvSpPr txBox="1"/>
          <p:nvPr/>
        </p:nvSpPr>
        <p:spPr>
          <a:xfrm>
            <a:off x="6609633" y="3583299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alibri" panose="020F0502020204030204" pitchFamily="34" charset="0"/>
              </a:rPr>
              <a:t>G</a:t>
            </a:r>
            <a:r>
              <a:rPr lang="en-US" sz="1600" b="1" baseline="-25000" smtClean="0">
                <a:latin typeface="Calibri" panose="020F0502020204030204" pitchFamily="34" charset="0"/>
              </a:rPr>
              <a:t>1,2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83" y="1287061"/>
            <a:ext cx="8229600" cy="4847424"/>
          </a:xfrm>
        </p:spPr>
        <p:txBody>
          <a:bodyPr/>
          <a:lstStyle/>
          <a:p>
            <a:r>
              <a:rPr lang="en-US" dirty="0" smtClean="0"/>
              <a:t>Electronic Vector Matrix Multiply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crossbar perform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useful </a:t>
            </a:r>
            <a:r>
              <a:rPr lang="en-US" dirty="0" smtClean="0"/>
              <a:t>computation </a:t>
            </a:r>
            <a:r>
              <a:rPr lang="en-US" dirty="0" smtClean="0"/>
              <a:t>per device?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06065" y="3081754"/>
            <a:ext cx="7028" cy="2103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65910" y="3081754"/>
            <a:ext cx="5337" cy="2103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057124" y="3081754"/>
            <a:ext cx="7028" cy="2103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rot="2263157">
            <a:off x="5901631" y="3626369"/>
            <a:ext cx="356342" cy="86027"/>
            <a:chOff x="2519686" y="2615783"/>
            <a:chExt cx="318162" cy="7681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2592841" y="2615783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607913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636255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665497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692938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2722181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750522" y="2654188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19686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764693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5906150" y="3518000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91624" y="3742665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rot="2263157">
            <a:off x="5897498" y="4116228"/>
            <a:ext cx="356342" cy="86027"/>
            <a:chOff x="2519686" y="2615783"/>
            <a:chExt cx="318162" cy="7681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592841" y="2615783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607913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636255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2665497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692938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2722181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750522" y="2654188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519686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764693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5902017" y="4007859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87491" y="4232524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5312862" y="3548516"/>
            <a:ext cx="31453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312862" y="4036895"/>
            <a:ext cx="31453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312862" y="4503879"/>
            <a:ext cx="31453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 rot="2263157">
            <a:off x="5901631" y="4581733"/>
            <a:ext cx="356342" cy="86027"/>
            <a:chOff x="2519686" y="2615783"/>
            <a:chExt cx="318162" cy="76810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2592841" y="2615783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2607913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2636255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665497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2692938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722181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750522" y="2654188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519686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764693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Oval 94"/>
          <p:cNvSpPr/>
          <p:nvPr/>
        </p:nvSpPr>
        <p:spPr>
          <a:xfrm>
            <a:off x="5906150" y="4473364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6191624" y="4698029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763758" y="358135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alibri" panose="020F0502020204030204" pitchFamily="34" charset="0"/>
              </a:rPr>
              <a:t>G</a:t>
            </a:r>
            <a:r>
              <a:rPr lang="en-US" sz="1600" b="1" baseline="-25000" smtClean="0">
                <a:latin typeface="Calibri" panose="020F0502020204030204" pitchFamily="34" charset="0"/>
              </a:rPr>
              <a:t>1,1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766357" y="405778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alibri" panose="020F0502020204030204" pitchFamily="34" charset="0"/>
              </a:rPr>
              <a:t>G</a:t>
            </a:r>
            <a:r>
              <a:rPr lang="en-US" sz="1600" b="1" baseline="-25000" smtClean="0">
                <a:latin typeface="Calibri" panose="020F0502020204030204" pitchFamily="34" charset="0"/>
              </a:rPr>
              <a:t>2,1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738171" y="453800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alibri" panose="020F0502020204030204" pitchFamily="34" charset="0"/>
              </a:rPr>
              <a:t>G</a:t>
            </a:r>
            <a:r>
              <a:rPr lang="en-US" sz="1600" b="1" baseline="-25000" smtClean="0">
                <a:latin typeface="Calibri" panose="020F0502020204030204" pitchFamily="34" charset="0"/>
              </a:rPr>
              <a:t>3,1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 rot="2263157">
            <a:off x="6747506" y="3628318"/>
            <a:ext cx="356342" cy="86027"/>
            <a:chOff x="2519686" y="2615783"/>
            <a:chExt cx="318162" cy="76810"/>
          </a:xfrm>
        </p:grpSpPr>
        <p:cxnSp>
          <p:nvCxnSpPr>
            <p:cNvPr id="178" name="Straight Connector 177"/>
            <p:cNvCxnSpPr/>
            <p:nvPr/>
          </p:nvCxnSpPr>
          <p:spPr>
            <a:xfrm flipV="1">
              <a:off x="2592841" y="2615783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 flipV="1">
              <a:off x="2607913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2636255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 flipV="1">
              <a:off x="2665497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2692938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H="1" flipV="1">
              <a:off x="2722181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2750522" y="2654188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2519686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2764693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Oval 186"/>
          <p:cNvSpPr/>
          <p:nvPr/>
        </p:nvSpPr>
        <p:spPr>
          <a:xfrm>
            <a:off x="6752025" y="3519949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7037499" y="3744614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grpSp>
        <p:nvGrpSpPr>
          <p:cNvPr id="189" name="Group 188"/>
          <p:cNvGrpSpPr/>
          <p:nvPr/>
        </p:nvGrpSpPr>
        <p:grpSpPr>
          <a:xfrm rot="2263157">
            <a:off x="6743373" y="4118177"/>
            <a:ext cx="356342" cy="86027"/>
            <a:chOff x="2519686" y="2615783"/>
            <a:chExt cx="318162" cy="76810"/>
          </a:xfrm>
        </p:grpSpPr>
        <p:cxnSp>
          <p:nvCxnSpPr>
            <p:cNvPr id="190" name="Straight Connector 189"/>
            <p:cNvCxnSpPr/>
            <p:nvPr/>
          </p:nvCxnSpPr>
          <p:spPr>
            <a:xfrm flipV="1">
              <a:off x="2592841" y="2615783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 flipV="1">
              <a:off x="2607913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2636255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 flipV="1">
              <a:off x="2665497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2692938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 flipV="1">
              <a:off x="2722181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2750522" y="2654188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2519686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2764693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Oval 198"/>
          <p:cNvSpPr/>
          <p:nvPr/>
        </p:nvSpPr>
        <p:spPr>
          <a:xfrm>
            <a:off x="6747892" y="4009808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033366" y="4234473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grpSp>
        <p:nvGrpSpPr>
          <p:cNvPr id="201" name="Group 200"/>
          <p:cNvGrpSpPr/>
          <p:nvPr/>
        </p:nvGrpSpPr>
        <p:grpSpPr>
          <a:xfrm rot="2263157">
            <a:off x="6747506" y="4583682"/>
            <a:ext cx="356342" cy="86027"/>
            <a:chOff x="2519686" y="2615783"/>
            <a:chExt cx="318162" cy="76810"/>
          </a:xfrm>
        </p:grpSpPr>
        <p:cxnSp>
          <p:nvCxnSpPr>
            <p:cNvPr id="202" name="Straight Connector 201"/>
            <p:cNvCxnSpPr/>
            <p:nvPr/>
          </p:nvCxnSpPr>
          <p:spPr>
            <a:xfrm flipV="1">
              <a:off x="2592841" y="2615783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 flipV="1">
              <a:off x="2607913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2636255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 flipV="1">
              <a:off x="2665497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2692938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 flipV="1">
              <a:off x="2722181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2750522" y="2654188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2519686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2764693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Oval 210"/>
          <p:cNvSpPr/>
          <p:nvPr/>
        </p:nvSpPr>
        <p:spPr>
          <a:xfrm>
            <a:off x="6752025" y="4475313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7037499" y="4699978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6612232" y="4059731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alibri" panose="020F0502020204030204" pitchFamily="34" charset="0"/>
              </a:rPr>
              <a:t>G</a:t>
            </a:r>
            <a:r>
              <a:rPr lang="en-US" sz="1600" b="1" baseline="-25000" smtClean="0">
                <a:latin typeface="Calibri" panose="020F0502020204030204" pitchFamily="34" charset="0"/>
              </a:rPr>
              <a:t>2,2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6584046" y="4539957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alibri" panose="020F0502020204030204" pitchFamily="34" charset="0"/>
              </a:rPr>
              <a:t>G</a:t>
            </a:r>
            <a:r>
              <a:rPr lang="en-US" sz="1600" b="1" baseline="-25000" smtClean="0">
                <a:latin typeface="Calibri" panose="020F0502020204030204" pitchFamily="34" charset="0"/>
              </a:rPr>
              <a:t>3,2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grpSp>
        <p:nvGrpSpPr>
          <p:cNvPr id="216" name="Group 215"/>
          <p:cNvGrpSpPr/>
          <p:nvPr/>
        </p:nvGrpSpPr>
        <p:grpSpPr>
          <a:xfrm rot="2263157">
            <a:off x="7649612" y="3630267"/>
            <a:ext cx="356342" cy="86027"/>
            <a:chOff x="2519686" y="2615783"/>
            <a:chExt cx="318162" cy="76810"/>
          </a:xfrm>
        </p:grpSpPr>
        <p:cxnSp>
          <p:nvCxnSpPr>
            <p:cNvPr id="217" name="Straight Connector 216"/>
            <p:cNvCxnSpPr/>
            <p:nvPr/>
          </p:nvCxnSpPr>
          <p:spPr>
            <a:xfrm flipV="1">
              <a:off x="2592841" y="2615783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H="1" flipV="1">
              <a:off x="2607913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2636255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665497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V="1">
              <a:off x="2692938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2722181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2750522" y="2654188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2519686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2764693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Oval 225"/>
          <p:cNvSpPr/>
          <p:nvPr/>
        </p:nvSpPr>
        <p:spPr>
          <a:xfrm>
            <a:off x="7654131" y="3521898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7939605" y="3746563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grpSp>
        <p:nvGrpSpPr>
          <p:cNvPr id="228" name="Group 227"/>
          <p:cNvGrpSpPr/>
          <p:nvPr/>
        </p:nvGrpSpPr>
        <p:grpSpPr>
          <a:xfrm rot="2263157">
            <a:off x="7645479" y="4120126"/>
            <a:ext cx="356342" cy="86027"/>
            <a:chOff x="2519686" y="2615783"/>
            <a:chExt cx="318162" cy="76810"/>
          </a:xfrm>
        </p:grpSpPr>
        <p:cxnSp>
          <p:nvCxnSpPr>
            <p:cNvPr id="229" name="Straight Connector 228"/>
            <p:cNvCxnSpPr/>
            <p:nvPr/>
          </p:nvCxnSpPr>
          <p:spPr>
            <a:xfrm flipV="1">
              <a:off x="2592841" y="2615783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 flipV="1">
              <a:off x="2607913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2636255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 flipV="1">
              <a:off x="2665497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V="1">
              <a:off x="2692938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 flipV="1">
              <a:off x="2722181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2750522" y="2654188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2519686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2764693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Oval 237"/>
          <p:cNvSpPr/>
          <p:nvPr/>
        </p:nvSpPr>
        <p:spPr>
          <a:xfrm>
            <a:off x="7649998" y="4011757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7935472" y="4236422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grpSp>
        <p:nvGrpSpPr>
          <p:cNvPr id="240" name="Group 239"/>
          <p:cNvGrpSpPr/>
          <p:nvPr/>
        </p:nvGrpSpPr>
        <p:grpSpPr>
          <a:xfrm rot="2263157">
            <a:off x="7649612" y="4585631"/>
            <a:ext cx="356342" cy="86027"/>
            <a:chOff x="2519686" y="2615783"/>
            <a:chExt cx="318162" cy="76810"/>
          </a:xfrm>
        </p:grpSpPr>
        <p:cxnSp>
          <p:nvCxnSpPr>
            <p:cNvPr id="241" name="Straight Connector 240"/>
            <p:cNvCxnSpPr/>
            <p:nvPr/>
          </p:nvCxnSpPr>
          <p:spPr>
            <a:xfrm flipV="1">
              <a:off x="2592841" y="2615783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 flipV="1">
              <a:off x="2607913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2636255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H="1" flipV="1">
              <a:off x="2665497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2692938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 flipV="1">
              <a:off x="2722181" y="2615783"/>
              <a:ext cx="28342" cy="76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V="1">
              <a:off x="2750522" y="2654188"/>
              <a:ext cx="14171" cy="38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2519686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2764693" y="2654188"/>
              <a:ext cx="731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Oval 249"/>
          <p:cNvSpPr/>
          <p:nvPr/>
        </p:nvSpPr>
        <p:spPr>
          <a:xfrm>
            <a:off x="7654131" y="4477262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7939605" y="4701927"/>
            <a:ext cx="51205" cy="5486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7511739" y="358524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alibri" panose="020F0502020204030204" pitchFamily="34" charset="0"/>
              </a:rPr>
              <a:t>G</a:t>
            </a:r>
            <a:r>
              <a:rPr lang="en-US" sz="1600" b="1" baseline="-25000" smtClean="0">
                <a:latin typeface="Calibri" panose="020F0502020204030204" pitchFamily="34" charset="0"/>
              </a:rPr>
              <a:t>1,3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7514338" y="406168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alibri" panose="020F0502020204030204" pitchFamily="34" charset="0"/>
              </a:rPr>
              <a:t>G</a:t>
            </a:r>
            <a:r>
              <a:rPr lang="en-US" sz="1600" b="1" baseline="-25000" smtClean="0">
                <a:latin typeface="Calibri" panose="020F0502020204030204" pitchFamily="34" charset="0"/>
              </a:rPr>
              <a:t>2,3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7486152" y="454190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alibri" panose="020F0502020204030204" pitchFamily="34" charset="0"/>
              </a:rPr>
              <a:t>G</a:t>
            </a:r>
            <a:r>
              <a:rPr lang="en-US" sz="1600" b="1" baseline="-25000" smtClean="0">
                <a:latin typeface="Calibri" panose="020F0502020204030204" pitchFamily="34" charset="0"/>
              </a:rPr>
              <a:t>3,3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5028236" y="3348723"/>
            <a:ext cx="402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1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5030308" y="3831190"/>
            <a:ext cx="402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2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5032380" y="4313657"/>
            <a:ext cx="402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3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5465262" y="514867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I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1</a:t>
            </a:r>
            <a:r>
              <a:rPr lang="en-US" sz="1600" b="1" dirty="0" smtClean="0">
                <a:latin typeface="Calibri" panose="020F0502020204030204" pitchFamily="34" charset="0"/>
              </a:rPr>
              <a:t>=</a:t>
            </a:r>
            <a:r>
              <a:rPr lang="el-GR" sz="1600" b="1" dirty="0" smtClean="0">
                <a:latin typeface="Calibri" panose="020F0502020204030204" pitchFamily="34" charset="0"/>
              </a:rPr>
              <a:t>Σ</a:t>
            </a:r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i,1</a:t>
            </a:r>
            <a:r>
              <a:rPr lang="en-US" sz="1600" b="1" dirty="0" smtClean="0">
                <a:latin typeface="Calibri" panose="020F0502020204030204" pitchFamily="34" charset="0"/>
              </a:rPr>
              <a:t>G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i,1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2507754" y="337443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1,2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1758048" y="337248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1,1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1758048" y="3848917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2,1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758048" y="432914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3,1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2507754" y="385086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2,2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507754" y="433109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3,2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3257460" y="337638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1,3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3257460" y="385281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2,3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3257460" y="4333041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3,3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91" name="Left Bracket 290"/>
          <p:cNvSpPr/>
          <p:nvPr/>
        </p:nvSpPr>
        <p:spPr>
          <a:xfrm>
            <a:off x="1676400" y="3394944"/>
            <a:ext cx="228600" cy="1303377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2" name="Left Bracket 291"/>
          <p:cNvSpPr/>
          <p:nvPr/>
        </p:nvSpPr>
        <p:spPr>
          <a:xfrm flipH="1" flipV="1">
            <a:off x="3657600" y="3402446"/>
            <a:ext cx="228600" cy="1303377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3" name="TextBox 292"/>
          <p:cNvSpPr txBox="1"/>
          <p:nvPr/>
        </p:nvSpPr>
        <p:spPr>
          <a:xfrm>
            <a:off x="411363" y="3410020"/>
            <a:ext cx="39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1</a:t>
            </a:r>
            <a:endParaRPr lang="en-US" sz="1600" b="1" baseline="-25000" dirty="0">
              <a:latin typeface="Calibri" panose="020F0502020204030204" pitchFamily="34" charset="0"/>
            </a:endParaRPr>
          </a:p>
        </p:txBody>
      </p:sp>
      <p:sp>
        <p:nvSpPr>
          <p:cNvPr id="296" name="Left Bracket 295"/>
          <p:cNvSpPr/>
          <p:nvPr/>
        </p:nvSpPr>
        <p:spPr>
          <a:xfrm>
            <a:off x="378620" y="3410020"/>
            <a:ext cx="174823" cy="376656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8" name="TextBox 297"/>
          <p:cNvSpPr txBox="1"/>
          <p:nvPr/>
        </p:nvSpPr>
        <p:spPr>
          <a:xfrm>
            <a:off x="857250" y="5128795"/>
            <a:ext cx="120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I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1</a:t>
            </a:r>
            <a:r>
              <a:rPr lang="en-US" sz="1600" b="1" dirty="0" smtClean="0">
                <a:latin typeface="Calibri" panose="020F0502020204030204" pitchFamily="34" charset="0"/>
              </a:rPr>
              <a:t>=</a:t>
            </a:r>
            <a:r>
              <a:rPr lang="el-GR" sz="1600" b="1" dirty="0" smtClean="0">
                <a:latin typeface="Calibri" panose="020F0502020204030204" pitchFamily="34" charset="0"/>
              </a:rPr>
              <a:t>Σ</a:t>
            </a:r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i,1</a:t>
            </a:r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i,1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744208" y="3410020"/>
            <a:ext cx="39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1077053" y="3410020"/>
            <a:ext cx="39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01" name="Left Bracket 300"/>
          <p:cNvSpPr/>
          <p:nvPr/>
        </p:nvSpPr>
        <p:spPr>
          <a:xfrm flipH="1">
            <a:off x="1349177" y="3414900"/>
            <a:ext cx="174823" cy="376656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2" name="TextBox 301"/>
          <p:cNvSpPr txBox="1"/>
          <p:nvPr/>
        </p:nvSpPr>
        <p:spPr>
          <a:xfrm>
            <a:off x="3916657" y="3752064"/>
            <a:ext cx="39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=</a:t>
            </a:r>
            <a:endParaRPr lang="en-US" sz="2800" b="1" baseline="-25000" dirty="0">
              <a:latin typeface="Calibri" panose="020F0502020204030204" pitchFamily="34" charset="0"/>
            </a:endParaRPr>
          </a:p>
        </p:txBody>
      </p:sp>
      <p:sp>
        <p:nvSpPr>
          <p:cNvPr id="303" name="Left Bracket 302"/>
          <p:cNvSpPr/>
          <p:nvPr/>
        </p:nvSpPr>
        <p:spPr>
          <a:xfrm>
            <a:off x="762000" y="5109744"/>
            <a:ext cx="174823" cy="376656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6" name="Left Bracket 305"/>
          <p:cNvSpPr/>
          <p:nvPr/>
        </p:nvSpPr>
        <p:spPr>
          <a:xfrm flipH="1">
            <a:off x="4092377" y="5109744"/>
            <a:ext cx="174823" cy="376656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7" name="TextBox 306"/>
          <p:cNvSpPr txBox="1"/>
          <p:nvPr/>
        </p:nvSpPr>
        <p:spPr>
          <a:xfrm>
            <a:off x="1990724" y="5128795"/>
            <a:ext cx="1362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I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2</a:t>
            </a:r>
            <a:r>
              <a:rPr lang="en-US" sz="1600" b="1" dirty="0" smtClean="0">
                <a:latin typeface="Calibri" panose="020F0502020204030204" pitchFamily="34" charset="0"/>
              </a:rPr>
              <a:t>=</a:t>
            </a:r>
            <a:r>
              <a:rPr lang="el-GR" sz="1600" b="1" dirty="0" smtClean="0">
                <a:latin typeface="Calibri" panose="020F0502020204030204" pitchFamily="34" charset="0"/>
              </a:rPr>
              <a:t>Σ</a:t>
            </a:r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i,2</a:t>
            </a:r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i,2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2046757" y="2743200"/>
            <a:ext cx="145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V</a:t>
            </a:r>
            <a:r>
              <a:rPr lang="en-US" sz="2000" b="1" baseline="30000" dirty="0" smtClean="0">
                <a:latin typeface="Calibri" panose="020F0502020204030204" pitchFamily="34" charset="0"/>
              </a:rPr>
              <a:t>T</a:t>
            </a:r>
            <a:r>
              <a:rPr lang="en-US" sz="2000" b="1" dirty="0" smtClean="0">
                <a:latin typeface="Calibri" panose="020F0502020204030204" pitchFamily="34" charset="0"/>
              </a:rPr>
              <a:t>W=I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3124200" y="5128795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I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3</a:t>
            </a:r>
            <a:r>
              <a:rPr lang="en-US" sz="1600" b="1" dirty="0" smtClean="0">
                <a:latin typeface="Calibri" panose="020F0502020204030204" pitchFamily="34" charset="0"/>
              </a:rPr>
              <a:t>=</a:t>
            </a:r>
            <a:r>
              <a:rPr lang="el-GR" sz="1600" b="1" dirty="0" smtClean="0">
                <a:latin typeface="Calibri" panose="020F0502020204030204" pitchFamily="34" charset="0"/>
              </a:rPr>
              <a:t>Σ</a:t>
            </a:r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i,3</a:t>
            </a:r>
            <a:r>
              <a:rPr lang="en-US" sz="1600" b="1" dirty="0" smtClean="0">
                <a:latin typeface="Calibri" panose="020F0502020204030204" pitchFamily="34" charset="0"/>
              </a:rPr>
              <a:t>W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i,3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1318875" y="2057400"/>
            <a:ext cx="259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Mathematical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5662064" y="2057400"/>
            <a:ext cx="259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Electrical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6477000" y="515425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I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2</a:t>
            </a:r>
            <a:r>
              <a:rPr lang="en-US" sz="1600" b="1" dirty="0" smtClean="0">
                <a:latin typeface="Calibri" panose="020F0502020204030204" pitchFamily="34" charset="0"/>
              </a:rPr>
              <a:t>=</a:t>
            </a:r>
            <a:r>
              <a:rPr lang="el-GR" sz="1600" b="1" dirty="0" smtClean="0">
                <a:latin typeface="Calibri" panose="020F0502020204030204" pitchFamily="34" charset="0"/>
              </a:rPr>
              <a:t>Σ</a:t>
            </a:r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i,2</a:t>
            </a:r>
            <a:r>
              <a:rPr lang="en-US" sz="1600" b="1" dirty="0" smtClean="0">
                <a:latin typeface="Calibri" panose="020F0502020204030204" pitchFamily="34" charset="0"/>
              </a:rPr>
              <a:t>G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i,2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7543800" y="515425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I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3</a:t>
            </a:r>
            <a:r>
              <a:rPr lang="en-US" sz="1600" b="1" dirty="0" smtClean="0">
                <a:latin typeface="Calibri" panose="020F0502020204030204" pitchFamily="34" charset="0"/>
              </a:rPr>
              <a:t>=</a:t>
            </a:r>
            <a:r>
              <a:rPr lang="el-GR" sz="1600" b="1" dirty="0" smtClean="0">
                <a:latin typeface="Calibri" panose="020F0502020204030204" pitchFamily="34" charset="0"/>
              </a:rPr>
              <a:t>Σ</a:t>
            </a:r>
            <a:r>
              <a:rPr lang="en-US" sz="1600" b="1" dirty="0" smtClean="0">
                <a:latin typeface="Calibri" panose="020F0502020204030204" pitchFamily="34" charset="0"/>
              </a:rPr>
              <a:t>V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i,3</a:t>
            </a:r>
            <a:r>
              <a:rPr lang="en-US" sz="1600" b="1" dirty="0" smtClean="0">
                <a:latin typeface="Calibri" panose="020F0502020204030204" pitchFamily="34" charset="0"/>
              </a:rPr>
              <a:t>G</a:t>
            </a:r>
            <a:r>
              <a:rPr lang="en-US" sz="1600" b="1" baseline="-25000" dirty="0" smtClean="0">
                <a:latin typeface="Calibri" panose="020F0502020204030204" pitchFamily="34" charset="0"/>
              </a:rPr>
              <a:t>i,3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487653" y="5101030"/>
            <a:ext cx="3046747" cy="44616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8" name="Rectangle 317"/>
          <p:cNvSpPr/>
          <p:nvPr/>
        </p:nvSpPr>
        <p:spPr>
          <a:xfrm>
            <a:off x="5679795" y="3030085"/>
            <a:ext cx="2808425" cy="1967178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Rectangle 4"/>
          <p:cNvSpPr/>
          <p:nvPr/>
        </p:nvSpPr>
        <p:spPr>
          <a:xfrm>
            <a:off x="6643665" y="2590066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W</a:t>
            </a:r>
            <a:endParaRPr lang="en-US" sz="2400" dirty="0"/>
          </a:p>
        </p:txBody>
      </p:sp>
      <p:sp>
        <p:nvSpPr>
          <p:cNvPr id="163" name="Rectangle 162"/>
          <p:cNvSpPr/>
          <p:nvPr/>
        </p:nvSpPr>
        <p:spPr>
          <a:xfrm>
            <a:off x="4965923" y="254960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V</a:t>
            </a:r>
            <a:endParaRPr lang="en-US" sz="2400" dirty="0"/>
          </a:p>
        </p:txBody>
      </p:sp>
      <p:sp>
        <p:nvSpPr>
          <p:cNvPr id="164" name="Rectangle 163"/>
          <p:cNvSpPr/>
          <p:nvPr/>
        </p:nvSpPr>
        <p:spPr>
          <a:xfrm>
            <a:off x="5080904" y="5128795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animBg="1"/>
      <p:bldP spid="213" grpId="0"/>
      <p:bldP spid="12" grpId="0" animBg="1"/>
      <p:bldP spid="13" grpId="0" animBg="1"/>
      <p:bldP spid="25" grpId="0" animBg="1"/>
      <p:bldP spid="26" grpId="0" animBg="1"/>
      <p:bldP spid="95" grpId="0" animBg="1"/>
      <p:bldP spid="96" grpId="0" animBg="1"/>
      <p:bldP spid="174" grpId="0"/>
      <p:bldP spid="175" grpId="0"/>
      <p:bldP spid="176" grpId="0"/>
      <p:bldP spid="187" grpId="0" animBg="1"/>
      <p:bldP spid="188" grpId="0" animBg="1"/>
      <p:bldP spid="199" grpId="0" animBg="1"/>
      <p:bldP spid="200" grpId="0" animBg="1"/>
      <p:bldP spid="211" grpId="0" animBg="1"/>
      <p:bldP spid="212" grpId="0" animBg="1"/>
      <p:bldP spid="214" grpId="0"/>
      <p:bldP spid="215" grpId="0"/>
      <p:bldP spid="226" grpId="0" animBg="1"/>
      <p:bldP spid="227" grpId="0" animBg="1"/>
      <p:bldP spid="238" grpId="0" animBg="1"/>
      <p:bldP spid="239" grpId="0" animBg="1"/>
      <p:bldP spid="250" grpId="0" animBg="1"/>
      <p:bldP spid="251" grpId="0" animBg="1"/>
      <p:bldP spid="252" grpId="0"/>
      <p:bldP spid="253" grpId="0"/>
      <p:bldP spid="254" grpId="0"/>
      <p:bldP spid="255" grpId="0"/>
      <p:bldP spid="277" grpId="0"/>
      <p:bldP spid="278" grpId="0"/>
      <p:bldP spid="280" grpId="0"/>
      <p:bldP spid="311" grpId="0"/>
      <p:bldP spid="313" grpId="0"/>
      <p:bldP spid="314" grpId="0"/>
      <p:bldP spid="317" grpId="0" animBg="1"/>
      <p:bldP spid="318" grpId="0" animBg="1"/>
      <p:bldP spid="5" grpId="0"/>
      <p:bldP spid="163" grpId="0"/>
      <p:bldP spid="1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" y="904775"/>
            <a:ext cx="9124563" cy="548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is it essential to cram so many </a:t>
            </a:r>
            <a:r>
              <a:rPr lang="en-US" sz="3600" dirty="0" smtClean="0"/>
              <a:t>computations </a:t>
            </a:r>
            <a:r>
              <a:rPr lang="en-US" sz="3600" dirty="0" smtClean="0"/>
              <a:t>on a single chip?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81200" y="5943600"/>
            <a:ext cx="76200" cy="22860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43001" y="6096000"/>
            <a:ext cx="410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Crossbar accelerator cores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517867"/>
            <a:ext cx="609600" cy="374650"/>
          </a:xfrm>
        </p:spPr>
        <p:txBody>
          <a:bodyPr/>
          <a:lstStyle/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389" y="980295"/>
            <a:ext cx="821176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Can you simply connect millions of ultra-efficient chips?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6378" y="1342185"/>
            <a:ext cx="82400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Yes, but every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time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data leaves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chip, it is elevated in the </a:t>
            </a:r>
            <a:r>
              <a:rPr lang="en-US" sz="2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comm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hierarchy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3972" y="1692695"/>
            <a:ext cx="82400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b="1" smtClean="0">
                <a:solidFill>
                  <a:srgbClr val="0070C0"/>
                </a:solidFill>
                <a:latin typeface="Calibri" panose="020F0502020204030204" pitchFamily="34" charset="0"/>
              </a:rPr>
              <a:t>Energy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efficiency per operation is reduced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2_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3023</Words>
  <Application>Microsoft Office PowerPoint</Application>
  <PresentationFormat>On-screen Show (4:3)</PresentationFormat>
  <Paragraphs>800</Paragraphs>
  <Slides>38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2_Sandia_CorpPresentation_Template1</vt:lpstr>
      <vt:lpstr>Visio</vt:lpstr>
      <vt:lpstr>Equation</vt:lpstr>
      <vt:lpstr>PowerPoint Presentation</vt:lpstr>
      <vt:lpstr>Outline</vt:lpstr>
      <vt:lpstr>Why do we need more efficient computers?</vt:lpstr>
      <vt:lpstr>Where Are we Today?</vt:lpstr>
      <vt:lpstr>PowerPoint Presentation</vt:lpstr>
      <vt:lpstr>Resistive RAM (ReRAM)</vt:lpstr>
      <vt:lpstr>Crossbar Theoretical Limits</vt:lpstr>
      <vt:lpstr>How does a crossbar perform a  useful computation per device?</vt:lpstr>
      <vt:lpstr>Why is it essential to cram so many computations on a single chip?</vt:lpstr>
      <vt:lpstr>Outline</vt:lpstr>
      <vt:lpstr>Mapping Backprop to a Crossbar</vt:lpstr>
      <vt:lpstr>Experimental Device Nonidealities</vt:lpstr>
      <vt:lpstr>CrossSim Training and Classification with Read Noise</vt:lpstr>
      <vt:lpstr>CrossSim Training with Write Noise</vt:lpstr>
      <vt:lpstr>Device Requirements</vt:lpstr>
      <vt:lpstr>Outline</vt:lpstr>
      <vt:lpstr>TaOx ReRAM Model</vt:lpstr>
      <vt:lpstr>TaOx ReRAM in Backprop Traning</vt:lpstr>
      <vt:lpstr>Li-Ion Synaptic Transistor for Analog Computation (LISTA)</vt:lpstr>
      <vt:lpstr>Analog State Characterization</vt:lpstr>
      <vt:lpstr>LISTA-device Performance for Backprop Algorithm</vt:lpstr>
      <vt:lpstr>Next Steps</vt:lpstr>
      <vt:lpstr>Outline</vt:lpstr>
      <vt:lpstr>DOE Vision: Universal Multiscale CoDesign Framework</vt:lpstr>
      <vt:lpstr>Outline</vt:lpstr>
      <vt:lpstr>Conclusion</vt:lpstr>
      <vt:lpstr>Thank you! </vt:lpstr>
      <vt:lpstr>Acknowledgements</vt:lpstr>
      <vt:lpstr>Backup Slides</vt:lpstr>
      <vt:lpstr>Theoretical Efficiency Analysis</vt:lpstr>
      <vt:lpstr>HAANA Crossbar Accelerator Design</vt:lpstr>
      <vt:lpstr>HAANA Crossbar Accelerator Model </vt:lpstr>
      <vt:lpstr>Analog Core: Forward Propagation</vt:lpstr>
      <vt:lpstr>Analog Core: Back Propagation</vt:lpstr>
      <vt:lpstr>How can we get to fJ computing?</vt:lpstr>
      <vt:lpstr>Combined Effects of Nonidealities</vt:lpstr>
      <vt:lpstr>Multiscale CoDesign Framework</vt:lpstr>
      <vt:lpstr>How do we get to 10 fJ per inst?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2016-06-06T22:10:38Z</dcterms:created>
  <dcterms:modified xsi:type="dcterms:W3CDTF">2016-07-15T05:57:51Z</dcterms:modified>
</cp:coreProperties>
</file>